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4"/>
  </p:notesMasterIdLst>
  <p:sldIdLst>
    <p:sldId id="256" r:id="rId2"/>
    <p:sldId id="270" r:id="rId3"/>
    <p:sldId id="271" r:id="rId4"/>
    <p:sldId id="257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0" r:id="rId13"/>
    <p:sldId id="279" r:id="rId14"/>
    <p:sldId id="281" r:id="rId15"/>
    <p:sldId id="313" r:id="rId16"/>
    <p:sldId id="314" r:id="rId17"/>
    <p:sldId id="315" r:id="rId18"/>
    <p:sldId id="316" r:id="rId19"/>
    <p:sldId id="340" r:id="rId20"/>
    <p:sldId id="317" r:id="rId21"/>
    <p:sldId id="318" r:id="rId22"/>
    <p:sldId id="319" r:id="rId23"/>
    <p:sldId id="320" r:id="rId24"/>
    <p:sldId id="323" r:id="rId25"/>
    <p:sldId id="321" r:id="rId26"/>
    <p:sldId id="322" r:id="rId27"/>
    <p:sldId id="324" r:id="rId28"/>
    <p:sldId id="325" r:id="rId29"/>
    <p:sldId id="327" r:id="rId30"/>
    <p:sldId id="329" r:id="rId31"/>
    <p:sldId id="330" r:id="rId32"/>
    <p:sldId id="341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269" r:id="rId43"/>
  </p:sldIdLst>
  <p:sldSz cx="9144000" cy="5143500" type="screen16x9"/>
  <p:notesSz cx="6858000" cy="9144000"/>
  <p:embeddedFontLst>
    <p:embeddedFont>
      <p:font typeface="Open Sans" pitchFamily="2" charset="0"/>
      <p:regular r:id="rId45"/>
      <p:bold r:id="rId46"/>
      <p:italic r:id="rId47"/>
      <p:boldItalic r:id="rId48"/>
    </p:embeddedFont>
    <p:embeddedFont>
      <p:font typeface="Open Sans Light" pitchFamily="2" charset="0"/>
      <p:regular r:id="rId49"/>
      <p:bold r:id="rId50"/>
      <p:italic r:id="rId51"/>
      <p:boldItalic r:id="rId52"/>
    </p:embeddedFont>
    <p:embeddedFont>
      <p:font typeface="Open Sans SemiBold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17d83987_1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17d83987_1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8df39a2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8df39a2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e17d83987_1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e17d83987_1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slide">
  <p:cSld name="First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0" y="2943625"/>
            <a:ext cx="9144000" cy="21999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106" y="4351410"/>
            <a:ext cx="2476891" cy="79208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85800" y="3059026"/>
            <a:ext cx="83724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85775" y="3829175"/>
            <a:ext cx="6096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 with title and text">
  <p:cSld name="Common slide with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24375" y="354125"/>
            <a:ext cx="7884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Open Sans SemiBold"/>
              <a:buNone/>
              <a:defRPr sz="28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24372" y="960477"/>
            <a:ext cx="51996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None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slide">
  <p:cSld name="Sub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2857499" y="2448025"/>
            <a:ext cx="34290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sz="1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lide">
  <p:cSld name="Common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4015740"/>
            <a:ext cx="9144000" cy="11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213359" y="182880"/>
            <a:ext cx="8717400" cy="4427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213358" y="4738300"/>
            <a:ext cx="13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Oleg Bulichev</a:t>
            </a:r>
            <a:endParaRPr sz="14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8214360" y="4738300"/>
            <a:ext cx="68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lang="ru" sz="14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140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4445525" y="4738300"/>
            <a:ext cx="360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Mechanics and machines</a:t>
            </a:r>
            <a:endParaRPr sz="1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">
  <p:cSld name="Last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/>
          <p:nvPr/>
        </p:nvSpPr>
        <p:spPr>
          <a:xfrm>
            <a:off x="1611629" y="1071619"/>
            <a:ext cx="5920800" cy="301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127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4558" y="2725862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522220" y="2709848"/>
            <a:ext cx="2720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o.bulichev@innopolis.ru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4558" y="3038007"/>
            <a:ext cx="289560" cy="2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2529838" y="3038007"/>
            <a:ext cx="137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@Lupasic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6944" y="3382538"/>
            <a:ext cx="257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2529838" y="3362713"/>
            <a:ext cx="232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Room 4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000"/>
              <a:buFont typeface="Open Sans SemiBold"/>
              <a:buNone/>
              <a:defRPr sz="3000" i="0" u="none" strike="noStrike" cap="none">
                <a:solidFill>
                  <a:srgbClr val="1F386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6E7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8513884" y="181708"/>
            <a:ext cx="351600" cy="3750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7">
            <a:alphaModFix/>
          </a:blip>
          <a:srcRect l="3045" t="5526" r="93044" b="89003"/>
          <a:stretch/>
        </p:blipFill>
        <p:spPr>
          <a:xfrm>
            <a:off x="8484587" y="281353"/>
            <a:ext cx="357552" cy="2813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0KvNkRV4QA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SZkh6w_4EA?feature=oembed" TargetMode="Externa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M21dLeCLWZ8?start=467&amp;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presentation.ru/grafika/vvedenie-metody-proetsirovaniya-tochka-proetsirovanie-tochki" TargetMode="External"/><Relationship Id="rId2" Type="http://schemas.openxmlformats.org/officeDocument/2006/relationships/hyperlink" Target="https://pandia.ru/text/80/301/170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udfile.net/preview/3366860/page:6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85788" y="3151367"/>
            <a:ext cx="8372400" cy="75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Mechanics and machines, Lecture 1</a:t>
            </a:r>
            <a:br>
              <a:rPr lang="en-US" dirty="0"/>
            </a:br>
            <a:endParaRPr lang="en-US" dirty="0"/>
          </a:p>
        </p:txBody>
      </p:sp>
      <p:sp>
        <p:nvSpPr>
          <p:cNvPr id="121" name="Google Shape;121;p23"/>
          <p:cNvSpPr txBox="1"/>
          <p:nvPr/>
        </p:nvSpPr>
        <p:spPr>
          <a:xfrm>
            <a:off x="385800" y="3717847"/>
            <a:ext cx="5592900" cy="1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pen Sans Light"/>
                <a:ea typeface="Open Sans Light"/>
                <a:cs typeface="Open Sans Light"/>
                <a:sym typeface="Open Sans Light"/>
              </a:rPr>
              <a:t>Introduction</a:t>
            </a:r>
            <a:br>
              <a:rPr lang="en-US" sz="1800" dirty="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-US" sz="1800" dirty="0">
                <a:latin typeface="Open Sans Light"/>
                <a:ea typeface="Open Sans Light"/>
                <a:cs typeface="Open Sans Light"/>
                <a:sym typeface="Open Sans Light"/>
              </a:rPr>
              <a:t>Engineering Drawing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E59DC505-E8F9-DA0C-E54E-909223101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E38F67C-DBED-96F3-810F-7379DFCD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drawings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53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79D5B40-92A2-1829-067C-5B2C7778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5EC319-3041-7D3D-54F3-9CBBA672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6" y="781851"/>
            <a:ext cx="7884899" cy="606300"/>
          </a:xfrm>
        </p:spPr>
        <p:txBody>
          <a:bodyPr/>
          <a:lstStyle/>
          <a:p>
            <a:r>
              <a:rPr lang="en-US" dirty="0"/>
              <a:t>We work with 3D-objects which must be shown in a </a:t>
            </a:r>
            <a:r>
              <a:rPr lang="en-US" dirty="0">
                <a:hlinkClick r:id="rId3"/>
              </a:rPr>
              <a:t>flat drawing</a:t>
            </a:r>
            <a:r>
              <a:rPr lang="en-US" dirty="0"/>
              <a:t>. This is a problem.</a:t>
            </a:r>
          </a:p>
          <a:p>
            <a:endParaRPr lang="ru-RU" dirty="0"/>
          </a:p>
        </p:txBody>
      </p:sp>
      <p:pic>
        <p:nvPicPr>
          <p:cNvPr id="6" name="Мультимедиа в Интернете 6" title="What is this saucery? Magic man =]]">
            <a:hlinkClick r:id="" action="ppaction://media"/>
            <a:extLst>
              <a:ext uri="{FF2B5EF4-FFF2-40B4-BE49-F238E27FC236}">
                <a16:creationId xmlns:a16="http://schemas.microsoft.com/office/drawing/2014/main" id="{78E71650-DEFE-A12E-3074-7EA3AAD814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40330" y="1388151"/>
            <a:ext cx="5452979" cy="3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79D5B40-92A2-1829-067C-5B2C7778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5EC319-3041-7D3D-54F3-9CBBA672F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793136"/>
            <a:ext cx="7884899" cy="6063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 the one hand, we cannot accurately show curved surfaces. </a:t>
            </a:r>
          </a:p>
          <a:p>
            <a:pPr>
              <a:lnSpc>
                <a:spcPct val="100000"/>
              </a:lnSpc>
            </a:pPr>
            <a:r>
              <a:rPr lang="en-US" dirty="0"/>
              <a:t>On the other hand, we can draw something absolutely impossible or something possible but unclear.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08D911-56CF-EA97-D1C1-4E590F9B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8" y="1558202"/>
            <a:ext cx="5153703" cy="29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33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2F35C-4C40-1276-58DD-7BE8645E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perspective projections</a:t>
            </a:r>
            <a:endParaRPr lang="ru-RU" dirty="0"/>
          </a:p>
        </p:txBody>
      </p:sp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049F0A2F-2F39-6303-43B3-3D8282FE5149}"/>
              </a:ext>
            </a:extLst>
          </p:cNvPr>
          <p:cNvSpPr/>
          <p:nvPr/>
        </p:nvSpPr>
        <p:spPr>
          <a:xfrm flipH="1">
            <a:off x="272700" y="3558895"/>
            <a:ext cx="2834640" cy="914400"/>
          </a:xfrm>
          <a:prstGeom prst="parallelogram">
            <a:avLst>
              <a:gd name="adj" fmla="val 54127"/>
            </a:avLst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51779971-1655-11D5-BA36-112DDAF26A14}"/>
              </a:ext>
            </a:extLst>
          </p:cNvPr>
          <p:cNvSpPr/>
          <p:nvPr/>
        </p:nvSpPr>
        <p:spPr>
          <a:xfrm>
            <a:off x="1461420" y="2644495"/>
            <a:ext cx="822960" cy="548640"/>
          </a:xfrm>
          <a:prstGeom prst="triangle">
            <a:avLst>
              <a:gd name="adj" fmla="val 16096"/>
            </a:avLst>
          </a:prstGeom>
          <a:solidFill>
            <a:srgbClr val="FFD32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B037067-2591-6CFB-95CE-B7B3B26A0F09}"/>
              </a:ext>
            </a:extLst>
          </p:cNvPr>
          <p:cNvSpPr/>
          <p:nvPr/>
        </p:nvSpPr>
        <p:spPr>
          <a:xfrm>
            <a:off x="2101500" y="1821535"/>
            <a:ext cx="91440" cy="91440"/>
          </a:xfrm>
          <a:prstGeom prst="ellipse">
            <a:avLst/>
          </a:prstGeom>
          <a:solidFill>
            <a:srgbClr val="0066CC"/>
          </a:solidFill>
          <a:ln w="18000">
            <a:solidFill>
              <a:srgbClr val="0066CC"/>
            </a:solidFill>
            <a:round/>
          </a:ln>
        </p:spPr>
        <p:txBody>
          <a:bodyPr lIns="99000" tIns="37440" rIns="99000" bIns="3744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7DB5241E-E99E-2A2D-B848-8E6FAEB6F096}"/>
              </a:ext>
            </a:extLst>
          </p:cNvPr>
          <p:cNvSpPr/>
          <p:nvPr/>
        </p:nvSpPr>
        <p:spPr>
          <a:xfrm flipH="1">
            <a:off x="821340" y="1867255"/>
            <a:ext cx="1325880" cy="1874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21B810D-8F30-F0E0-DE06-7B3A4A48EC8D}"/>
              </a:ext>
            </a:extLst>
          </p:cNvPr>
          <p:cNvSpPr/>
          <p:nvPr/>
        </p:nvSpPr>
        <p:spPr>
          <a:xfrm flipH="1">
            <a:off x="994140" y="1867255"/>
            <a:ext cx="1153080" cy="2232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A091FE41-C674-CFE0-F051-D2BBD9ACDDC9}"/>
              </a:ext>
            </a:extLst>
          </p:cNvPr>
          <p:cNvSpPr/>
          <p:nvPr/>
        </p:nvSpPr>
        <p:spPr>
          <a:xfrm>
            <a:off x="2147220" y="1867255"/>
            <a:ext cx="234720" cy="21056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818FA2E-457C-AC25-A457-39537A2F4062}"/>
              </a:ext>
            </a:extLst>
          </p:cNvPr>
          <p:cNvSpPr/>
          <p:nvPr/>
        </p:nvSpPr>
        <p:spPr>
          <a:xfrm>
            <a:off x="821340" y="3741775"/>
            <a:ext cx="1560600" cy="2311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9D5F7701-7203-CD26-3AE2-9A88C788FA18}"/>
              </a:ext>
            </a:extLst>
          </p:cNvPr>
          <p:cNvSpPr/>
          <p:nvPr/>
        </p:nvSpPr>
        <p:spPr>
          <a:xfrm flipV="1">
            <a:off x="994140" y="3972895"/>
            <a:ext cx="1387800" cy="126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7F980811-FFCF-7489-8EB0-E6C069DB13EB}"/>
              </a:ext>
            </a:extLst>
          </p:cNvPr>
          <p:cNvSpPr/>
          <p:nvPr/>
        </p:nvSpPr>
        <p:spPr>
          <a:xfrm>
            <a:off x="821340" y="3741775"/>
            <a:ext cx="172800" cy="3578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5D17D0-C6E5-30D9-E7B5-1F8F436F164A}"/>
              </a:ext>
            </a:extLst>
          </p:cNvPr>
          <p:cNvSpPr txBox="1"/>
          <p:nvPr/>
        </p:nvSpPr>
        <p:spPr>
          <a:xfrm>
            <a:off x="1278540" y="2297815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913D1A-7C2C-98AE-D364-CE30BD206644}"/>
              </a:ext>
            </a:extLst>
          </p:cNvPr>
          <p:cNvSpPr txBox="1"/>
          <p:nvPr/>
        </p:nvSpPr>
        <p:spPr>
          <a:xfrm>
            <a:off x="2284380" y="3010255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A7FCC2-DBAB-2C7F-1259-E7529DD30791}"/>
              </a:ext>
            </a:extLst>
          </p:cNvPr>
          <p:cNvSpPr txBox="1"/>
          <p:nvPr/>
        </p:nvSpPr>
        <p:spPr>
          <a:xfrm>
            <a:off x="1390500" y="3193135"/>
            <a:ext cx="34524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E21225-DB0F-C72F-488A-6873D9347C53}"/>
              </a:ext>
            </a:extLst>
          </p:cNvPr>
          <p:cNvSpPr txBox="1"/>
          <p:nvPr/>
        </p:nvSpPr>
        <p:spPr>
          <a:xfrm>
            <a:off x="488340" y="3558895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79FB15-98BD-0454-8DBB-5514C739D8BB}"/>
              </a:ext>
            </a:extLst>
          </p:cNvPr>
          <p:cNvSpPr txBox="1"/>
          <p:nvPr/>
        </p:nvSpPr>
        <p:spPr>
          <a:xfrm>
            <a:off x="2317140" y="3833215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>
                <a:solidFill>
                  <a:srgbClr val="000000"/>
                </a:solidFill>
                <a:latin typeface="Arial"/>
              </a:rPr>
              <a:t>B'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4AE5C9-3038-46C0-5569-35DD35AC0632}"/>
              </a:ext>
            </a:extLst>
          </p:cNvPr>
          <p:cNvSpPr txBox="1"/>
          <p:nvPr/>
        </p:nvSpPr>
        <p:spPr>
          <a:xfrm>
            <a:off x="933300" y="4099615"/>
            <a:ext cx="38952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C'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AC30EF-1FCE-DCBD-124A-14340B37637F}"/>
              </a:ext>
            </a:extLst>
          </p:cNvPr>
          <p:cNvSpPr txBox="1"/>
          <p:nvPr/>
        </p:nvSpPr>
        <p:spPr>
          <a:xfrm>
            <a:off x="2192940" y="1638655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S</a:t>
            </a:r>
          </a:p>
        </p:txBody>
      </p:sp>
      <p:sp>
        <p:nvSpPr>
          <p:cNvPr id="39" name="Параллелограмм 38">
            <a:extLst>
              <a:ext uri="{FF2B5EF4-FFF2-40B4-BE49-F238E27FC236}">
                <a16:creationId xmlns:a16="http://schemas.microsoft.com/office/drawing/2014/main" id="{0AB2243C-23CC-A8DF-A9AB-A280CF0C2690}"/>
              </a:ext>
            </a:extLst>
          </p:cNvPr>
          <p:cNvSpPr/>
          <p:nvPr/>
        </p:nvSpPr>
        <p:spPr>
          <a:xfrm flipH="1">
            <a:off x="3200400" y="3561738"/>
            <a:ext cx="2834640" cy="914400"/>
          </a:xfrm>
          <a:prstGeom prst="parallelogram">
            <a:avLst>
              <a:gd name="adj" fmla="val 54127"/>
            </a:avLst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Равнобедренный треугольник 39">
            <a:extLst>
              <a:ext uri="{FF2B5EF4-FFF2-40B4-BE49-F238E27FC236}">
                <a16:creationId xmlns:a16="http://schemas.microsoft.com/office/drawing/2014/main" id="{BD3C765B-93CB-3A1F-A446-79A7A7FC323A}"/>
              </a:ext>
            </a:extLst>
          </p:cNvPr>
          <p:cNvSpPr/>
          <p:nvPr/>
        </p:nvSpPr>
        <p:spPr>
          <a:xfrm>
            <a:off x="4389120" y="2647338"/>
            <a:ext cx="822960" cy="548640"/>
          </a:xfrm>
          <a:prstGeom prst="triangle">
            <a:avLst>
              <a:gd name="adj" fmla="val 16096"/>
            </a:avLst>
          </a:prstGeom>
          <a:solidFill>
            <a:srgbClr val="FFD32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FBE3D01-D551-FE73-B49F-2B206359C3DB}"/>
              </a:ext>
            </a:extLst>
          </p:cNvPr>
          <p:cNvSpPr/>
          <p:nvPr/>
        </p:nvSpPr>
        <p:spPr>
          <a:xfrm flipH="1">
            <a:off x="4946760" y="2255658"/>
            <a:ext cx="633960" cy="16030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C20F122A-B82F-A1F5-1AE5-017112412DE5}"/>
              </a:ext>
            </a:extLst>
          </p:cNvPr>
          <p:cNvSpPr/>
          <p:nvPr/>
        </p:nvSpPr>
        <p:spPr>
          <a:xfrm>
            <a:off x="4078800" y="3744258"/>
            <a:ext cx="867960" cy="1144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360005D-2732-F52F-5110-8C5C27801B57}"/>
              </a:ext>
            </a:extLst>
          </p:cNvPr>
          <p:cNvSpPr/>
          <p:nvPr/>
        </p:nvSpPr>
        <p:spPr>
          <a:xfrm flipV="1">
            <a:off x="4023360" y="3858738"/>
            <a:ext cx="923400" cy="243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6830693-9448-D571-BA11-51E61A504E7E}"/>
              </a:ext>
            </a:extLst>
          </p:cNvPr>
          <p:cNvSpPr/>
          <p:nvPr/>
        </p:nvSpPr>
        <p:spPr>
          <a:xfrm flipH="1">
            <a:off x="4023360" y="3744618"/>
            <a:ext cx="55440" cy="3578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C25D8-48BC-E948-FC38-D7CEAF371F83}"/>
              </a:ext>
            </a:extLst>
          </p:cNvPr>
          <p:cNvSpPr txBox="1"/>
          <p:nvPr/>
        </p:nvSpPr>
        <p:spPr>
          <a:xfrm>
            <a:off x="4206240" y="2300658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849768-477D-5EB0-0DAB-17242F472F57}"/>
              </a:ext>
            </a:extLst>
          </p:cNvPr>
          <p:cNvSpPr txBox="1"/>
          <p:nvPr/>
        </p:nvSpPr>
        <p:spPr>
          <a:xfrm>
            <a:off x="5212080" y="3013098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5820C9-AAD3-0DC4-236F-8B5AB93FF5E2}"/>
              </a:ext>
            </a:extLst>
          </p:cNvPr>
          <p:cNvSpPr txBox="1"/>
          <p:nvPr/>
        </p:nvSpPr>
        <p:spPr>
          <a:xfrm>
            <a:off x="4318200" y="3195978"/>
            <a:ext cx="34524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89BB2E-F4AC-C650-D880-4844B450BA7C}"/>
              </a:ext>
            </a:extLst>
          </p:cNvPr>
          <p:cNvSpPr txBox="1"/>
          <p:nvPr/>
        </p:nvSpPr>
        <p:spPr>
          <a:xfrm>
            <a:off x="3749040" y="3561738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A'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40DD6D-27EE-BA56-E899-8E78985ADAD3}"/>
              </a:ext>
            </a:extLst>
          </p:cNvPr>
          <p:cNvSpPr txBox="1"/>
          <p:nvPr/>
        </p:nvSpPr>
        <p:spPr>
          <a:xfrm>
            <a:off x="4926240" y="3763338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B'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E549B1-680F-6874-9995-7C6C663E965A}"/>
              </a:ext>
            </a:extLst>
          </p:cNvPr>
          <p:cNvSpPr txBox="1"/>
          <p:nvPr/>
        </p:nvSpPr>
        <p:spPr>
          <a:xfrm>
            <a:off x="3861000" y="4102458"/>
            <a:ext cx="38952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C'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BECE24-60C5-2E60-1B49-AF4CE25E9747}"/>
              </a:ext>
            </a:extLst>
          </p:cNvPr>
          <p:cNvSpPr txBox="1"/>
          <p:nvPr/>
        </p:nvSpPr>
        <p:spPr>
          <a:xfrm>
            <a:off x="5061960" y="2006898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S</a:t>
            </a:r>
          </a:p>
        </p:txBody>
      </p:sp>
      <p:sp>
        <p:nv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4436713D-E001-3293-88AE-EFE37E7BCA73}"/>
              </a:ext>
            </a:extLst>
          </p:cNvPr>
          <p:cNvSpPr/>
          <p:nvPr/>
        </p:nvSpPr>
        <p:spPr>
          <a:xfrm flipH="1">
            <a:off x="4023360" y="2281218"/>
            <a:ext cx="732240" cy="18212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73FC87A2-BB14-716B-D180-A8C250FA67AB}"/>
              </a:ext>
            </a:extLst>
          </p:cNvPr>
          <p:cNvSpPr/>
          <p:nvPr/>
        </p:nvSpPr>
        <p:spPr>
          <a:xfrm flipH="1">
            <a:off x="4078800" y="2281218"/>
            <a:ext cx="578520" cy="14630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D40EEECF-237E-B6B4-2BFF-65273A5BB937}"/>
              </a:ext>
            </a:extLst>
          </p:cNvPr>
          <p:cNvSpPr/>
          <p:nvPr/>
        </p:nvSpPr>
        <p:spPr>
          <a:xfrm flipH="1">
            <a:off x="5006160" y="2324058"/>
            <a:ext cx="199800" cy="505800"/>
          </a:xfrm>
          <a:prstGeom prst="line">
            <a:avLst/>
          </a:prstGeom>
          <a:ln w="18000">
            <a:solidFill>
              <a:srgbClr val="0066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Параллелограмм 54">
            <a:extLst>
              <a:ext uri="{FF2B5EF4-FFF2-40B4-BE49-F238E27FC236}">
                <a16:creationId xmlns:a16="http://schemas.microsoft.com/office/drawing/2014/main" id="{43BBD780-961F-9727-EAD4-4AC5F825E733}"/>
              </a:ext>
            </a:extLst>
          </p:cNvPr>
          <p:cNvSpPr/>
          <p:nvPr/>
        </p:nvSpPr>
        <p:spPr>
          <a:xfrm flipH="1">
            <a:off x="5947167" y="3567811"/>
            <a:ext cx="2834640" cy="914400"/>
          </a:xfrm>
          <a:prstGeom prst="parallelogram">
            <a:avLst>
              <a:gd name="adj" fmla="val 54127"/>
            </a:avLst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Равнобедренный треугольник 55">
            <a:extLst>
              <a:ext uri="{FF2B5EF4-FFF2-40B4-BE49-F238E27FC236}">
                <a16:creationId xmlns:a16="http://schemas.microsoft.com/office/drawing/2014/main" id="{DE9B6CAD-1A12-DCD7-1FCD-5D9C1A6BFD97}"/>
              </a:ext>
            </a:extLst>
          </p:cNvPr>
          <p:cNvSpPr/>
          <p:nvPr/>
        </p:nvSpPr>
        <p:spPr>
          <a:xfrm>
            <a:off x="7027887" y="2653411"/>
            <a:ext cx="822960" cy="548640"/>
          </a:xfrm>
          <a:prstGeom prst="triangle">
            <a:avLst>
              <a:gd name="adj" fmla="val 16096"/>
            </a:avLst>
          </a:prstGeom>
          <a:solidFill>
            <a:srgbClr val="FFD320"/>
          </a:solidFill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3E7F0EB2-40CF-335B-00CC-0EA6FA6E0107}"/>
              </a:ext>
            </a:extLst>
          </p:cNvPr>
          <p:cNvSpPr/>
          <p:nvPr/>
        </p:nvSpPr>
        <p:spPr>
          <a:xfrm flipH="1">
            <a:off x="7850847" y="2582851"/>
            <a:ext cx="11160" cy="1532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1100D3AF-FF28-ECA8-F963-56458808975E}"/>
              </a:ext>
            </a:extLst>
          </p:cNvPr>
          <p:cNvSpPr/>
          <p:nvPr/>
        </p:nvSpPr>
        <p:spPr>
          <a:xfrm>
            <a:off x="7163607" y="3841051"/>
            <a:ext cx="687240" cy="2743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D4BF8FDA-20C8-E51D-AD0C-03FC9669A411}"/>
              </a:ext>
            </a:extLst>
          </p:cNvPr>
          <p:cNvSpPr/>
          <p:nvPr/>
        </p:nvSpPr>
        <p:spPr>
          <a:xfrm flipV="1">
            <a:off x="7025727" y="4115371"/>
            <a:ext cx="836280" cy="550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1080" rIns="99000" bIns="108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A6D4C5F3-D8B9-BD6C-5D45-C1CF0AC6ECAF}"/>
              </a:ext>
            </a:extLst>
          </p:cNvPr>
          <p:cNvSpPr/>
          <p:nvPr/>
        </p:nvSpPr>
        <p:spPr>
          <a:xfrm flipH="1">
            <a:off x="7027527" y="3841051"/>
            <a:ext cx="136080" cy="3294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0BE547-0BFA-D6FD-6FF1-38EABCF22FC7}"/>
              </a:ext>
            </a:extLst>
          </p:cNvPr>
          <p:cNvSpPr txBox="1"/>
          <p:nvPr/>
        </p:nvSpPr>
        <p:spPr>
          <a:xfrm>
            <a:off x="6845007" y="2306731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4609EE-DE34-98B4-368A-058E02E244B7}"/>
              </a:ext>
            </a:extLst>
          </p:cNvPr>
          <p:cNvSpPr txBox="1"/>
          <p:nvPr/>
        </p:nvSpPr>
        <p:spPr>
          <a:xfrm>
            <a:off x="7850847" y="3019171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33A22D-6D48-EBA0-1C7D-5424C6022FE5}"/>
              </a:ext>
            </a:extLst>
          </p:cNvPr>
          <p:cNvSpPr txBox="1"/>
          <p:nvPr/>
        </p:nvSpPr>
        <p:spPr>
          <a:xfrm>
            <a:off x="6956967" y="3202051"/>
            <a:ext cx="34524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1B3792-5281-4133-B0DB-531773D610BC}"/>
              </a:ext>
            </a:extLst>
          </p:cNvPr>
          <p:cNvSpPr txBox="1"/>
          <p:nvPr/>
        </p:nvSpPr>
        <p:spPr>
          <a:xfrm>
            <a:off x="7124367" y="3585811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A'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57F355-E428-1BC5-02C1-318A8A30A598}"/>
              </a:ext>
            </a:extLst>
          </p:cNvPr>
          <p:cNvSpPr txBox="1"/>
          <p:nvPr/>
        </p:nvSpPr>
        <p:spPr>
          <a:xfrm>
            <a:off x="7930767" y="3860131"/>
            <a:ext cx="37728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B'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A4703D-6F04-DF32-C869-606009BBB4E6}"/>
              </a:ext>
            </a:extLst>
          </p:cNvPr>
          <p:cNvSpPr txBox="1"/>
          <p:nvPr/>
        </p:nvSpPr>
        <p:spPr>
          <a:xfrm>
            <a:off x="6678687" y="4108531"/>
            <a:ext cx="38952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C'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F0479C-441C-374B-8E49-0C0799FC9F48}"/>
              </a:ext>
            </a:extLst>
          </p:cNvPr>
          <p:cNvSpPr txBox="1"/>
          <p:nvPr/>
        </p:nvSpPr>
        <p:spPr>
          <a:xfrm>
            <a:off x="7517847" y="2031331"/>
            <a:ext cx="3330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S</a:t>
            </a:r>
          </a:p>
        </p:txBody>
      </p:sp>
      <p:sp>
        <p:nv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8D8957EF-6158-34C2-E0B9-2DB63A03CE93}"/>
              </a:ext>
            </a:extLst>
          </p:cNvPr>
          <p:cNvSpPr/>
          <p:nvPr/>
        </p:nvSpPr>
        <p:spPr>
          <a:xfrm>
            <a:off x="7576527" y="2329411"/>
            <a:ext cx="0" cy="505800"/>
          </a:xfrm>
          <a:prstGeom prst="line">
            <a:avLst/>
          </a:prstGeom>
          <a:ln w="18000">
            <a:solidFill>
              <a:srgbClr val="0066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54000" rIns="99000" bIns="54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CEEBBECD-2050-4DD7-6CDE-6D5FAF692965}"/>
              </a:ext>
            </a:extLst>
          </p:cNvPr>
          <p:cNvSpPr/>
          <p:nvPr/>
        </p:nvSpPr>
        <p:spPr>
          <a:xfrm>
            <a:off x="7163607" y="2546491"/>
            <a:ext cx="0" cy="12945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E107EE77-7586-5282-16A8-E1625E1C52C3}"/>
              </a:ext>
            </a:extLst>
          </p:cNvPr>
          <p:cNvSpPr/>
          <p:nvPr/>
        </p:nvSpPr>
        <p:spPr>
          <a:xfrm flipH="1">
            <a:off x="7025727" y="2555851"/>
            <a:ext cx="1800" cy="1614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317C22-7998-5299-8907-7EFF5AED977D}"/>
              </a:ext>
            </a:extLst>
          </p:cNvPr>
          <p:cNvSpPr txBox="1"/>
          <p:nvPr/>
        </p:nvSpPr>
        <p:spPr>
          <a:xfrm>
            <a:off x="154260" y="1235148"/>
            <a:ext cx="3594780" cy="618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Central (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perspective</a:t>
            </a:r>
            <a:r>
              <a:rPr lang="ru-RU" sz="18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projection</a:t>
            </a:r>
            <a:endParaRPr lang="ru-RU" sz="18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F69216-AAEE-7F83-25E5-653F9CEA29A3}"/>
              </a:ext>
            </a:extLst>
          </p:cNvPr>
          <p:cNvSpPr txBox="1"/>
          <p:nvPr/>
        </p:nvSpPr>
        <p:spPr>
          <a:xfrm>
            <a:off x="4657320" y="1116751"/>
            <a:ext cx="256356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1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Parallel</a:t>
            </a:r>
            <a:r>
              <a:rPr lang="ru-RU" sz="1800" b="1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1800" b="1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projections</a:t>
            </a:r>
            <a:endParaRPr lang="ru-RU" sz="1800" b="1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887DB6-2F8D-33C3-D7A7-3577A3D31A29}"/>
              </a:ext>
            </a:extLst>
          </p:cNvPr>
          <p:cNvSpPr txBox="1"/>
          <p:nvPr/>
        </p:nvSpPr>
        <p:spPr>
          <a:xfrm>
            <a:off x="3073320" y="1660218"/>
            <a:ext cx="268740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General (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oblique</a:t>
            </a:r>
            <a:r>
              <a:rPr lang="ru-RU" sz="18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case</a:t>
            </a:r>
            <a:endParaRPr lang="ru-RU" sz="18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2480A6D-7CAF-529F-7F20-F278B3C021BE}"/>
              </a:ext>
            </a:extLst>
          </p:cNvPr>
          <p:cNvSpPr txBox="1"/>
          <p:nvPr/>
        </p:nvSpPr>
        <p:spPr>
          <a:xfrm>
            <a:off x="6188007" y="1646491"/>
            <a:ext cx="2486520" cy="346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 err="1">
                <a:solidFill>
                  <a:srgbClr val="000000"/>
                </a:solidFill>
                <a:latin typeface="Arial"/>
              </a:rPr>
              <a:t>Orthografic</a:t>
            </a:r>
            <a:r>
              <a:rPr lang="ru-RU" sz="1800" spc="-1" dirty="0"/>
              <a:t>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Arial"/>
              </a:rPr>
              <a:t>projection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32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7B85F-EDF2-F673-D2FA-4A6132B7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Axonometric projections</a:t>
            </a:r>
            <a:endParaRPr lang="ru-RU" dirty="0"/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DCB146FD-FCC5-953D-B7A2-8A67D8F943CD}"/>
              </a:ext>
            </a:extLst>
          </p:cNvPr>
          <p:cNvGrpSpPr/>
          <p:nvPr/>
        </p:nvGrpSpPr>
        <p:grpSpPr>
          <a:xfrm>
            <a:off x="3620945" y="2735745"/>
            <a:ext cx="1698163" cy="1466940"/>
            <a:chOff x="3841920" y="3604680"/>
            <a:chExt cx="2495880" cy="2156040"/>
          </a:xfrm>
        </p:grpSpPr>
        <p:grpSp>
          <p:nvGrpSpPr>
            <p:cNvPr id="119" name="Группа 118">
              <a:extLst>
                <a:ext uri="{FF2B5EF4-FFF2-40B4-BE49-F238E27FC236}">
                  <a16:creationId xmlns:a16="http://schemas.microsoft.com/office/drawing/2014/main" id="{1C65F6D0-15DA-D267-F566-7D81AFE8E032}"/>
                </a:ext>
              </a:extLst>
            </p:cNvPr>
            <p:cNvGrpSpPr/>
            <p:nvPr/>
          </p:nvGrpSpPr>
          <p:grpSpPr>
            <a:xfrm>
              <a:off x="3841920" y="3604680"/>
              <a:ext cx="2495880" cy="2156040"/>
              <a:chOff x="3841920" y="3604680"/>
              <a:chExt cx="2495880" cy="2156040"/>
            </a:xfrm>
          </p:grpSpPr>
          <p:sp>
            <p:nvSpPr>
              <p:cNvPr id="123" name="Параллелограмм 122">
                <a:extLst>
                  <a:ext uri="{FF2B5EF4-FFF2-40B4-BE49-F238E27FC236}">
                    <a16:creationId xmlns:a16="http://schemas.microsoft.com/office/drawing/2014/main" id="{9C039FFA-6EB6-A95D-F083-6C9A79842A00}"/>
                  </a:ext>
                </a:extLst>
              </p:cNvPr>
              <p:cNvSpPr/>
              <p:nvPr/>
            </p:nvSpPr>
            <p:spPr>
              <a:xfrm rot="21113400">
                <a:off x="3974040" y="3717000"/>
                <a:ext cx="1737000" cy="2001240"/>
              </a:xfrm>
              <a:prstGeom prst="parallelogram">
                <a:avLst>
                  <a:gd name="adj" fmla="val 22624"/>
                </a:avLst>
              </a:prstGeom>
              <a:solidFill>
                <a:srgbClr val="CFE7F5"/>
              </a:solidFill>
              <a:ln w="0"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24" name="Прямая соединительная линия 123">
                <a:extLst>
                  <a:ext uri="{FF2B5EF4-FFF2-40B4-BE49-F238E27FC236}">
                    <a16:creationId xmlns:a16="http://schemas.microsoft.com/office/drawing/2014/main" id="{AFB28D34-ED71-24A4-BCB2-ECD5FD61C121}"/>
                  </a:ext>
                </a:extLst>
              </p:cNvPr>
              <p:cNvSpPr/>
              <p:nvPr/>
            </p:nvSpPr>
            <p:spPr>
              <a:xfrm flipH="1" flipV="1">
                <a:off x="4983840" y="4128120"/>
                <a:ext cx="161280" cy="68544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25" name="Прямая соединительная линия 124">
                <a:extLst>
                  <a:ext uri="{FF2B5EF4-FFF2-40B4-BE49-F238E27FC236}">
                    <a16:creationId xmlns:a16="http://schemas.microsoft.com/office/drawing/2014/main" id="{E7F0552B-C138-603E-34A0-EB0901E8F696}"/>
                  </a:ext>
                </a:extLst>
              </p:cNvPr>
              <p:cNvSpPr/>
              <p:nvPr/>
            </p:nvSpPr>
            <p:spPr>
              <a:xfrm flipH="1">
                <a:off x="4824360" y="4813920"/>
                <a:ext cx="320400" cy="44928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26" name="Прямая соединительная линия 125">
                <a:extLst>
                  <a:ext uri="{FF2B5EF4-FFF2-40B4-BE49-F238E27FC236}">
                    <a16:creationId xmlns:a16="http://schemas.microsoft.com/office/drawing/2014/main" id="{F7C0CA25-998D-0FDD-1647-8323523F863C}"/>
                  </a:ext>
                </a:extLst>
              </p:cNvPr>
              <p:cNvSpPr/>
              <p:nvPr/>
            </p:nvSpPr>
            <p:spPr>
              <a:xfrm>
                <a:off x="5144760" y="4813920"/>
                <a:ext cx="493200" cy="21528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F61D539-6BAB-7D6F-39EE-E783B3452741}"/>
                </a:ext>
              </a:extLst>
            </p:cNvPr>
            <p:cNvSpPr txBox="1"/>
            <p:nvPr/>
          </p:nvSpPr>
          <p:spPr>
            <a:xfrm>
              <a:off x="4846320" y="51206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E5DA222-240D-FA47-C5FA-B8B5A5F5996A}"/>
                </a:ext>
              </a:extLst>
            </p:cNvPr>
            <p:cNvSpPr txBox="1"/>
            <p:nvPr/>
          </p:nvSpPr>
          <p:spPr>
            <a:xfrm>
              <a:off x="5394960" y="49568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01E9A94-CA8A-EECC-E349-9CD7BAC89917}"/>
                </a:ext>
              </a:extLst>
            </p:cNvPr>
            <p:cNvSpPr txBox="1"/>
            <p:nvPr/>
          </p:nvSpPr>
          <p:spPr>
            <a:xfrm>
              <a:off x="4734000" y="402336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id="{D6FC6665-B312-DE93-AFB0-9A5A33423DE2}"/>
              </a:ext>
            </a:extLst>
          </p:cNvPr>
          <p:cNvGrpSpPr/>
          <p:nvPr/>
        </p:nvGrpSpPr>
        <p:grpSpPr>
          <a:xfrm>
            <a:off x="3794607" y="1504436"/>
            <a:ext cx="1569570" cy="1417952"/>
            <a:chOff x="4097160" y="1794960"/>
            <a:chExt cx="2306880" cy="2084040"/>
          </a:xfrm>
        </p:grpSpPr>
        <p:sp>
          <p:nvSpPr>
            <p:cNvPr id="128" name="Прямая соединительная линия 127">
              <a:extLst>
                <a:ext uri="{FF2B5EF4-FFF2-40B4-BE49-F238E27FC236}">
                  <a16:creationId xmlns:a16="http://schemas.microsoft.com/office/drawing/2014/main" id="{CF29008E-D2AE-4612-625E-E92CAD930974}"/>
                </a:ext>
              </a:extLst>
            </p:cNvPr>
            <p:cNvSpPr/>
            <p:nvPr/>
          </p:nvSpPr>
          <p:spPr>
            <a:xfrm flipH="1" flipV="1">
              <a:off x="4673880" y="1894320"/>
              <a:ext cx="274320" cy="96264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29" name="Прямая соединительная линия 128">
              <a:extLst>
                <a:ext uri="{FF2B5EF4-FFF2-40B4-BE49-F238E27FC236}">
                  <a16:creationId xmlns:a16="http://schemas.microsoft.com/office/drawing/2014/main" id="{B6EE07D4-C16E-E409-3332-8AEDACFCC6AF}"/>
                </a:ext>
              </a:extLst>
            </p:cNvPr>
            <p:cNvSpPr/>
            <p:nvPr/>
          </p:nvSpPr>
          <p:spPr>
            <a:xfrm flipV="1">
              <a:off x="4948200" y="2808720"/>
              <a:ext cx="1371600" cy="4824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2204" rIns="61235" bIns="2204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0" name="Прямая соединительная линия 129">
              <a:extLst>
                <a:ext uri="{FF2B5EF4-FFF2-40B4-BE49-F238E27FC236}">
                  <a16:creationId xmlns:a16="http://schemas.microsoft.com/office/drawing/2014/main" id="{2FE3DE55-7A5E-45E3-7AA4-7A70F7594B0F}"/>
                </a:ext>
              </a:extLst>
            </p:cNvPr>
            <p:cNvSpPr/>
            <p:nvPr/>
          </p:nvSpPr>
          <p:spPr>
            <a:xfrm flipH="1">
              <a:off x="4216680" y="2856960"/>
              <a:ext cx="731520" cy="40896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958307-4651-66D4-26C3-3557E3F9653B}"/>
                </a:ext>
              </a:extLst>
            </p:cNvPr>
            <p:cNvSpPr txBox="1"/>
            <p:nvPr/>
          </p:nvSpPr>
          <p:spPr>
            <a:xfrm>
              <a:off x="4097160" y="316656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B41E5D6-A6E0-BD79-9565-ED58C7B7E5B5}"/>
                </a:ext>
              </a:extLst>
            </p:cNvPr>
            <p:cNvSpPr txBox="1"/>
            <p:nvPr/>
          </p:nvSpPr>
          <p:spPr>
            <a:xfrm>
              <a:off x="6108840" y="278172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C7C482F-BD8B-5A07-A503-FA830793BF9E}"/>
                </a:ext>
              </a:extLst>
            </p:cNvPr>
            <p:cNvSpPr txBox="1"/>
            <p:nvPr/>
          </p:nvSpPr>
          <p:spPr>
            <a:xfrm>
              <a:off x="4462920" y="179496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</p:grpSp>
      <p:sp>
        <p:nvSpPr>
          <p:cNvPr id="134" name="Параллелограмм 133">
            <a:extLst>
              <a:ext uri="{FF2B5EF4-FFF2-40B4-BE49-F238E27FC236}">
                <a16:creationId xmlns:a16="http://schemas.microsoft.com/office/drawing/2014/main" id="{C3536452-6822-168C-3C76-1F741FD48596}"/>
              </a:ext>
            </a:extLst>
          </p:cNvPr>
          <p:cNvSpPr/>
          <p:nvPr/>
        </p:nvSpPr>
        <p:spPr>
          <a:xfrm rot="19858200">
            <a:off x="2212546" y="1732474"/>
            <a:ext cx="1527440" cy="1804221"/>
          </a:xfrm>
          <a:prstGeom prst="parallelogram">
            <a:avLst>
              <a:gd name="adj" fmla="val 22624"/>
            </a:avLst>
          </a:prstGeom>
          <a:solidFill>
            <a:srgbClr val="CFE7F5"/>
          </a:solidFill>
          <a:ln w="0"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/>
          <a:p>
            <a:endParaRPr lang="ru-RU" sz="1225" spc="-1">
              <a:latin typeface="Arial"/>
            </a:endParaRPr>
          </a:p>
        </p:txBody>
      </p:sp>
      <p:grpSp>
        <p:nvGrpSpPr>
          <p:cNvPr id="135" name="Группа 134">
            <a:extLst>
              <a:ext uri="{FF2B5EF4-FFF2-40B4-BE49-F238E27FC236}">
                <a16:creationId xmlns:a16="http://schemas.microsoft.com/office/drawing/2014/main" id="{36C583EA-3C02-8BCA-E6CE-4F561483725E}"/>
              </a:ext>
            </a:extLst>
          </p:cNvPr>
          <p:cNvGrpSpPr/>
          <p:nvPr/>
        </p:nvGrpSpPr>
        <p:grpSpPr>
          <a:xfrm>
            <a:off x="2562319" y="1900747"/>
            <a:ext cx="885210" cy="1119862"/>
            <a:chOff x="2286000" y="2377440"/>
            <a:chExt cx="1301040" cy="1645920"/>
          </a:xfrm>
        </p:grpSpPr>
        <p:sp>
          <p:nvSpPr>
            <p:cNvPr id="136" name="Прямая соединительная линия 135">
              <a:extLst>
                <a:ext uri="{FF2B5EF4-FFF2-40B4-BE49-F238E27FC236}">
                  <a16:creationId xmlns:a16="http://schemas.microsoft.com/office/drawing/2014/main" id="{E401214C-A68D-7D8A-022E-2B07AF7BF1F5}"/>
                </a:ext>
              </a:extLst>
            </p:cNvPr>
            <p:cNvSpPr/>
            <p:nvPr/>
          </p:nvSpPr>
          <p:spPr>
            <a:xfrm flipH="1" flipV="1">
              <a:off x="2733120" y="2458440"/>
              <a:ext cx="316800" cy="92628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7" name="Прямая соединительная линия 136">
              <a:extLst>
                <a:ext uri="{FF2B5EF4-FFF2-40B4-BE49-F238E27FC236}">
                  <a16:creationId xmlns:a16="http://schemas.microsoft.com/office/drawing/2014/main" id="{35E0C8EE-CD27-CA9B-97A0-2E6B8FF21F12}"/>
                </a:ext>
              </a:extLst>
            </p:cNvPr>
            <p:cNvSpPr/>
            <p:nvPr/>
          </p:nvSpPr>
          <p:spPr>
            <a:xfrm flipH="1">
              <a:off x="2364480" y="3384720"/>
              <a:ext cx="685080" cy="38016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8" name="Прямая соединительная линия 137">
              <a:extLst>
                <a:ext uri="{FF2B5EF4-FFF2-40B4-BE49-F238E27FC236}">
                  <a16:creationId xmlns:a16="http://schemas.microsoft.com/office/drawing/2014/main" id="{C38D8B0D-B440-6FCD-6B14-88E456D3D449}"/>
                </a:ext>
              </a:extLst>
            </p:cNvPr>
            <p:cNvSpPr/>
            <p:nvPr/>
          </p:nvSpPr>
          <p:spPr>
            <a:xfrm>
              <a:off x="3049560" y="3384720"/>
              <a:ext cx="516600" cy="19764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7486464-C24E-9014-59C0-76785435D853}"/>
                </a:ext>
              </a:extLst>
            </p:cNvPr>
            <p:cNvSpPr txBox="1"/>
            <p:nvPr/>
          </p:nvSpPr>
          <p:spPr>
            <a:xfrm>
              <a:off x="2286000" y="367668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9B644E5-620E-C3CC-E490-15B6E3EB1E2B}"/>
                </a:ext>
              </a:extLst>
            </p:cNvPr>
            <p:cNvSpPr txBox="1"/>
            <p:nvPr/>
          </p:nvSpPr>
          <p:spPr>
            <a:xfrm>
              <a:off x="3291840" y="349380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73B64F-E8C9-E41B-3859-A40FA812B0DD}"/>
                </a:ext>
              </a:extLst>
            </p:cNvPr>
            <p:cNvSpPr txBox="1"/>
            <p:nvPr/>
          </p:nvSpPr>
          <p:spPr>
            <a:xfrm>
              <a:off x="2468880" y="23774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</p:grpSp>
      <p:grpSp>
        <p:nvGrpSpPr>
          <p:cNvPr id="142" name="Группа 141">
            <a:extLst>
              <a:ext uri="{FF2B5EF4-FFF2-40B4-BE49-F238E27FC236}">
                <a16:creationId xmlns:a16="http://schemas.microsoft.com/office/drawing/2014/main" id="{178885CC-7499-D274-AA76-0DBB9D208CC5}"/>
              </a:ext>
            </a:extLst>
          </p:cNvPr>
          <p:cNvGrpSpPr/>
          <p:nvPr/>
        </p:nvGrpSpPr>
        <p:grpSpPr>
          <a:xfrm>
            <a:off x="5361973" y="1079956"/>
            <a:ext cx="1768460" cy="2002867"/>
            <a:chOff x="6400800" y="1171080"/>
            <a:chExt cx="2599200" cy="2943720"/>
          </a:xfrm>
        </p:grpSpPr>
        <p:grpSp>
          <p:nvGrpSpPr>
            <p:cNvPr id="143" name="Группа 142">
              <a:extLst>
                <a:ext uri="{FF2B5EF4-FFF2-40B4-BE49-F238E27FC236}">
                  <a16:creationId xmlns:a16="http://schemas.microsoft.com/office/drawing/2014/main" id="{2FF295E0-F815-415F-B54A-02DD0436504A}"/>
                </a:ext>
              </a:extLst>
            </p:cNvPr>
            <p:cNvGrpSpPr/>
            <p:nvPr/>
          </p:nvGrpSpPr>
          <p:grpSpPr>
            <a:xfrm>
              <a:off x="6400800" y="1171080"/>
              <a:ext cx="2599200" cy="2943720"/>
              <a:chOff x="6400800" y="1171080"/>
              <a:chExt cx="2599200" cy="2943720"/>
            </a:xfrm>
          </p:grpSpPr>
          <p:sp>
            <p:nvSpPr>
              <p:cNvPr id="147" name="Параллелограмм 146">
                <a:extLst>
                  <a:ext uri="{FF2B5EF4-FFF2-40B4-BE49-F238E27FC236}">
                    <a16:creationId xmlns:a16="http://schemas.microsoft.com/office/drawing/2014/main" id="{0314EB41-B210-A485-42D2-253F1374E2D2}"/>
                  </a:ext>
                </a:extLst>
              </p:cNvPr>
              <p:cNvSpPr/>
              <p:nvPr/>
            </p:nvSpPr>
            <p:spPr>
              <a:xfrm rot="490200">
                <a:off x="6577560" y="1316880"/>
                <a:ext cx="2244960" cy="2651760"/>
              </a:xfrm>
              <a:prstGeom prst="parallelogram">
                <a:avLst>
                  <a:gd name="adj" fmla="val 22624"/>
                </a:avLst>
              </a:prstGeom>
              <a:solidFill>
                <a:srgbClr val="CFE7F5"/>
              </a:solidFill>
              <a:ln w="0">
                <a:solidFill>
                  <a:srgbClr val="80808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48" name="Прямая соединительная линия 147">
                <a:extLst>
                  <a:ext uri="{FF2B5EF4-FFF2-40B4-BE49-F238E27FC236}">
                    <a16:creationId xmlns:a16="http://schemas.microsoft.com/office/drawing/2014/main" id="{3A668CE5-F447-0649-45B6-D1A2515364C9}"/>
                  </a:ext>
                </a:extLst>
              </p:cNvPr>
              <p:cNvSpPr/>
              <p:nvPr/>
            </p:nvSpPr>
            <p:spPr>
              <a:xfrm flipV="1">
                <a:off x="7520400" y="1835280"/>
                <a:ext cx="16560" cy="84420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49" name="Прямая соединительная линия 148">
                <a:extLst>
                  <a:ext uri="{FF2B5EF4-FFF2-40B4-BE49-F238E27FC236}">
                    <a16:creationId xmlns:a16="http://schemas.microsoft.com/office/drawing/2014/main" id="{BC7D7AAC-94BB-F918-9DF7-27E385DFC342}"/>
                  </a:ext>
                </a:extLst>
              </p:cNvPr>
              <p:cNvSpPr/>
              <p:nvPr/>
            </p:nvSpPr>
            <p:spPr>
              <a:xfrm flipH="1">
                <a:off x="7262640" y="2679480"/>
                <a:ext cx="257760" cy="25308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30617" rIns="61235" bIns="30617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  <p:sp>
            <p:nvSpPr>
              <p:cNvPr id="150" name="Прямая соединительная линия 149">
                <a:extLst>
                  <a:ext uri="{FF2B5EF4-FFF2-40B4-BE49-F238E27FC236}">
                    <a16:creationId xmlns:a16="http://schemas.microsoft.com/office/drawing/2014/main" id="{A02E55D0-889A-C7F8-2936-ACD2CD815BA5}"/>
                  </a:ext>
                </a:extLst>
              </p:cNvPr>
              <p:cNvSpPr/>
              <p:nvPr/>
            </p:nvSpPr>
            <p:spPr>
              <a:xfrm>
                <a:off x="7520400" y="2679480"/>
                <a:ext cx="698760" cy="28800"/>
              </a:xfrm>
              <a:prstGeom prst="line">
                <a:avLst/>
              </a:prstGeom>
              <a:ln w="0">
                <a:solidFill>
                  <a:srgbClr val="000000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61235" tIns="-11022" rIns="61235" bIns="-11022" anchor="ctr">
                <a:noAutofit/>
              </a:bodyPr>
              <a:lstStyle/>
              <a:p>
                <a:endParaRPr lang="ru-RU" sz="1225" spc="-1">
                  <a:latin typeface="Arial"/>
                </a:endParaRP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A839A9D-A70A-6E17-5022-FC5FC5E092A3}"/>
                </a:ext>
              </a:extLst>
            </p:cNvPr>
            <p:cNvSpPr txBox="1"/>
            <p:nvPr/>
          </p:nvSpPr>
          <p:spPr>
            <a:xfrm>
              <a:off x="7262640" y="28346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A65A26F-520E-1396-9896-56D50248C624}"/>
                </a:ext>
              </a:extLst>
            </p:cNvPr>
            <p:cNvSpPr txBox="1"/>
            <p:nvPr/>
          </p:nvSpPr>
          <p:spPr>
            <a:xfrm>
              <a:off x="7955280" y="26708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84EF53A-D707-45C6-9255-BD92EF88B356}"/>
                </a:ext>
              </a:extLst>
            </p:cNvPr>
            <p:cNvSpPr txBox="1"/>
            <p:nvPr/>
          </p:nvSpPr>
          <p:spPr>
            <a:xfrm>
              <a:off x="7241760" y="173736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07AB6DED-364C-F9AE-7CF9-77DBC5FBAA6E}"/>
              </a:ext>
            </a:extLst>
          </p:cNvPr>
          <p:cNvGrpSpPr/>
          <p:nvPr/>
        </p:nvGrpSpPr>
        <p:grpSpPr>
          <a:xfrm>
            <a:off x="2615715" y="1572039"/>
            <a:ext cx="2691146" cy="1272704"/>
            <a:chOff x="2364480" y="1894320"/>
            <a:chExt cx="3955320" cy="1870560"/>
          </a:xfrm>
        </p:grpSpPr>
        <p:sp>
          <p:nvSpPr>
            <p:cNvPr id="152" name="Прямая соединительная линия 151">
              <a:extLst>
                <a:ext uri="{FF2B5EF4-FFF2-40B4-BE49-F238E27FC236}">
                  <a16:creationId xmlns:a16="http://schemas.microsoft.com/office/drawing/2014/main" id="{B1CE4C97-7F0E-CE5F-21A0-F6D1C1665E95}"/>
                </a:ext>
              </a:extLst>
            </p:cNvPr>
            <p:cNvSpPr/>
            <p:nvPr/>
          </p:nvSpPr>
          <p:spPr>
            <a:xfrm flipH="1">
              <a:off x="3049560" y="2856960"/>
              <a:ext cx="1898640" cy="527760"/>
            </a:xfrm>
            <a:prstGeom prst="line">
              <a:avLst/>
            </a:prstGeom>
            <a:ln w="0">
              <a:solidFill>
                <a:srgbClr val="6666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53" name="Прямая соединительная линия 152">
              <a:extLst>
                <a:ext uri="{FF2B5EF4-FFF2-40B4-BE49-F238E27FC236}">
                  <a16:creationId xmlns:a16="http://schemas.microsoft.com/office/drawing/2014/main" id="{39E92921-94AA-20D5-55D7-8FBA7547BEE8}"/>
                </a:ext>
              </a:extLst>
            </p:cNvPr>
            <p:cNvSpPr/>
            <p:nvPr/>
          </p:nvSpPr>
          <p:spPr>
            <a:xfrm flipH="1">
              <a:off x="2733120" y="1894320"/>
              <a:ext cx="1940760" cy="564120"/>
            </a:xfrm>
            <a:prstGeom prst="line">
              <a:avLst/>
            </a:prstGeom>
            <a:ln w="0">
              <a:solidFill>
                <a:srgbClr val="6666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54" name="Прямая соединительная линия 153">
              <a:extLst>
                <a:ext uri="{FF2B5EF4-FFF2-40B4-BE49-F238E27FC236}">
                  <a16:creationId xmlns:a16="http://schemas.microsoft.com/office/drawing/2014/main" id="{64000520-E05F-99C8-0776-75B97CAE637D}"/>
                </a:ext>
              </a:extLst>
            </p:cNvPr>
            <p:cNvSpPr/>
            <p:nvPr/>
          </p:nvSpPr>
          <p:spPr>
            <a:xfrm flipH="1">
              <a:off x="2364480" y="3265920"/>
              <a:ext cx="1852200" cy="498960"/>
            </a:xfrm>
            <a:prstGeom prst="line">
              <a:avLst/>
            </a:prstGeom>
            <a:ln w="0">
              <a:solidFill>
                <a:srgbClr val="6666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155" name="Прямая соединительная линия 154">
              <a:extLst>
                <a:ext uri="{FF2B5EF4-FFF2-40B4-BE49-F238E27FC236}">
                  <a16:creationId xmlns:a16="http://schemas.microsoft.com/office/drawing/2014/main" id="{3675B192-CD3A-1C5B-C753-CA0BD3EB86F1}"/>
                </a:ext>
              </a:extLst>
            </p:cNvPr>
            <p:cNvSpPr/>
            <p:nvPr/>
          </p:nvSpPr>
          <p:spPr>
            <a:xfrm flipH="1">
              <a:off x="3566160" y="2808720"/>
              <a:ext cx="2753640" cy="757440"/>
            </a:xfrm>
            <a:prstGeom prst="line">
              <a:avLst/>
            </a:prstGeom>
            <a:ln w="0">
              <a:solidFill>
                <a:srgbClr val="66666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33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7B85F-EDF2-F673-D2FA-4A6132B7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Axonometric projections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39EF637-0624-DCE3-3695-4D1F1D68C88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87553" y="2602789"/>
            <a:ext cx="1816468" cy="1686651"/>
          </a:xfrm>
          <a:prstGeom prst="rect">
            <a:avLst/>
          </a:prstGeom>
          <a:ln w="0">
            <a:noFill/>
          </a:ln>
        </p:spPr>
      </p:pic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BEEC576D-D638-EBAE-D9A7-B12A141F9A57}"/>
              </a:ext>
            </a:extLst>
          </p:cNvPr>
          <p:cNvGrpSpPr/>
          <p:nvPr/>
        </p:nvGrpSpPr>
        <p:grpSpPr>
          <a:xfrm>
            <a:off x="1801210" y="728939"/>
            <a:ext cx="1918914" cy="1977149"/>
            <a:chOff x="947761" y="797040"/>
            <a:chExt cx="3358739" cy="3317760"/>
          </a:xfrm>
        </p:grpSpPr>
        <p:sp>
          <p:nv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913AB64-7B8D-FB8F-E888-C88972581DAE}"/>
                </a:ext>
              </a:extLst>
            </p:cNvPr>
            <p:cNvSpPr/>
            <p:nvPr/>
          </p:nvSpPr>
          <p:spPr>
            <a:xfrm flipV="1">
              <a:off x="2560320" y="924480"/>
              <a:ext cx="0" cy="173736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B353B63C-706A-8585-6BF1-F200772FCF36}"/>
                </a:ext>
              </a:extLst>
            </p:cNvPr>
            <p:cNvSpPr/>
            <p:nvPr/>
          </p:nvSpPr>
          <p:spPr>
            <a:xfrm>
              <a:off x="2560320" y="2661840"/>
              <a:ext cx="1280160" cy="91440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61E79B26-293E-1336-14D0-B3D58276FB6D}"/>
                </a:ext>
              </a:extLst>
            </p:cNvPr>
            <p:cNvSpPr/>
            <p:nvPr/>
          </p:nvSpPr>
          <p:spPr>
            <a:xfrm flipH="1">
              <a:off x="1280160" y="2661840"/>
              <a:ext cx="1280160" cy="91440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45" name="Дуга 44">
              <a:extLst>
                <a:ext uri="{FF2B5EF4-FFF2-40B4-BE49-F238E27FC236}">
                  <a16:creationId xmlns:a16="http://schemas.microsoft.com/office/drawing/2014/main" id="{10D955C9-150F-2DEE-FABB-2BA8290BC7A1}"/>
                </a:ext>
              </a:extLst>
            </p:cNvPr>
            <p:cNvSpPr/>
            <p:nvPr/>
          </p:nvSpPr>
          <p:spPr>
            <a:xfrm>
              <a:off x="1478520" y="1546200"/>
              <a:ext cx="2194560" cy="2194560"/>
            </a:xfrm>
            <a:prstGeom prst="arc">
              <a:avLst>
                <a:gd name="adj1" fmla="val 16124400"/>
                <a:gd name="adj2" fmla="val 21564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46" name="Дуга 45">
              <a:extLst>
                <a:ext uri="{FF2B5EF4-FFF2-40B4-BE49-F238E27FC236}">
                  <a16:creationId xmlns:a16="http://schemas.microsoft.com/office/drawing/2014/main" id="{D7B5D3AF-FE09-DA1A-421C-E3AFB005E7FE}"/>
                </a:ext>
              </a:extLst>
            </p:cNvPr>
            <p:cNvSpPr/>
            <p:nvPr/>
          </p:nvSpPr>
          <p:spPr>
            <a:xfrm>
              <a:off x="1448280" y="1546200"/>
              <a:ext cx="2194560" cy="2194560"/>
            </a:xfrm>
            <a:prstGeom prst="arc">
              <a:avLst>
                <a:gd name="adj1" fmla="val 8643600"/>
                <a:gd name="adj2" fmla="val 162756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47" name="Дуга 46">
              <a:extLst>
                <a:ext uri="{FF2B5EF4-FFF2-40B4-BE49-F238E27FC236}">
                  <a16:creationId xmlns:a16="http://schemas.microsoft.com/office/drawing/2014/main" id="{F54E6C1E-8E2E-F0B1-6BB8-523625582E2C}"/>
                </a:ext>
              </a:extLst>
            </p:cNvPr>
            <p:cNvSpPr/>
            <p:nvPr/>
          </p:nvSpPr>
          <p:spPr>
            <a:xfrm rot="7011000">
              <a:off x="1460880" y="1573200"/>
              <a:ext cx="2194560" cy="2194560"/>
            </a:xfrm>
            <a:prstGeom prst="arc">
              <a:avLst>
                <a:gd name="adj1" fmla="val 16722000"/>
                <a:gd name="adj2" fmla="val 16620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5C6F60-0124-1A94-1289-5B7CBC5D62AE}"/>
                </a:ext>
              </a:extLst>
            </p:cNvPr>
            <p:cNvSpPr txBox="1"/>
            <p:nvPr/>
          </p:nvSpPr>
          <p:spPr>
            <a:xfrm>
              <a:off x="1280160" y="348480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3856F2-9E3A-7848-1BC8-DF0A38B1D8D1}"/>
                </a:ext>
              </a:extLst>
            </p:cNvPr>
            <p:cNvSpPr txBox="1"/>
            <p:nvPr/>
          </p:nvSpPr>
          <p:spPr>
            <a:xfrm>
              <a:off x="3566160" y="348480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1178CD-5B76-A4FD-21B4-623DA6C59CD6}"/>
                </a:ext>
              </a:extLst>
            </p:cNvPr>
            <p:cNvSpPr txBox="1"/>
            <p:nvPr/>
          </p:nvSpPr>
          <p:spPr>
            <a:xfrm>
              <a:off x="2284560" y="7970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1B3C16-0C25-4D6C-BF60-BB29FE9BF540}"/>
                </a:ext>
              </a:extLst>
            </p:cNvPr>
            <p:cNvSpPr txBox="1"/>
            <p:nvPr/>
          </p:nvSpPr>
          <p:spPr>
            <a:xfrm>
              <a:off x="947761" y="1838881"/>
              <a:ext cx="850287" cy="346681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 dirty="0"/>
                <a:t>120°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738AC9C-9FB7-7BFA-A9B7-3F9F0D9BA51C}"/>
                </a:ext>
              </a:extLst>
            </p:cNvPr>
            <p:cNvSpPr txBox="1"/>
            <p:nvPr/>
          </p:nvSpPr>
          <p:spPr>
            <a:xfrm>
              <a:off x="3463200" y="1838881"/>
              <a:ext cx="843300" cy="346681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 dirty="0"/>
                <a:t>120°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6FF42B2-3D5C-E8AA-804A-555008A164CF}"/>
                </a:ext>
              </a:extLst>
            </p:cNvPr>
            <p:cNvSpPr txBox="1"/>
            <p:nvPr/>
          </p:nvSpPr>
          <p:spPr>
            <a:xfrm>
              <a:off x="2274480" y="3768119"/>
              <a:ext cx="811507" cy="346681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 dirty="0"/>
                <a:t>120°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D842C9-58B7-40F8-CD18-EF1DC8159A95}"/>
                </a:ext>
              </a:extLst>
            </p:cNvPr>
            <p:cNvSpPr txBox="1"/>
            <p:nvPr/>
          </p:nvSpPr>
          <p:spPr>
            <a:xfrm>
              <a:off x="1045080" y="308304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278D2C-4390-7E68-5347-F274A3044226}"/>
                </a:ext>
              </a:extLst>
            </p:cNvPr>
            <p:cNvSpPr txBox="1"/>
            <p:nvPr/>
          </p:nvSpPr>
          <p:spPr>
            <a:xfrm>
              <a:off x="3605400" y="313812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69180A-48BE-985A-4748-99268DB070F4}"/>
                </a:ext>
              </a:extLst>
            </p:cNvPr>
            <p:cNvSpPr txBox="1"/>
            <p:nvPr/>
          </p:nvSpPr>
          <p:spPr>
            <a:xfrm>
              <a:off x="2508120" y="107136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86264387-526C-C37D-3831-A4558DDBD4F0}"/>
              </a:ext>
            </a:extLst>
          </p:cNvPr>
          <p:cNvGrpSpPr/>
          <p:nvPr/>
        </p:nvGrpSpPr>
        <p:grpSpPr>
          <a:xfrm>
            <a:off x="6245173" y="728939"/>
            <a:ext cx="2301938" cy="1900238"/>
            <a:chOff x="5760720" y="864720"/>
            <a:chExt cx="3383280" cy="2792880"/>
          </a:xfrm>
        </p:grpSpPr>
        <p:sp>
          <p:nv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3952133A-F32D-89F8-DCFD-B2C5B65BD91B}"/>
                </a:ext>
              </a:extLst>
            </p:cNvPr>
            <p:cNvSpPr/>
            <p:nvPr/>
          </p:nvSpPr>
          <p:spPr>
            <a:xfrm flipV="1">
              <a:off x="7315200" y="992160"/>
              <a:ext cx="0" cy="173736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D6004077-DDC0-E021-5229-146CFE01E957}"/>
                </a:ext>
              </a:extLst>
            </p:cNvPr>
            <p:cNvSpPr/>
            <p:nvPr/>
          </p:nvSpPr>
          <p:spPr>
            <a:xfrm>
              <a:off x="7315200" y="2729520"/>
              <a:ext cx="640080" cy="72144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22F6F4A6-3FA3-302B-630F-5B3D963E31F4}"/>
                </a:ext>
              </a:extLst>
            </p:cNvPr>
            <p:cNvSpPr/>
            <p:nvPr/>
          </p:nvSpPr>
          <p:spPr>
            <a:xfrm flipH="1" flipV="1">
              <a:off x="5852160" y="2719440"/>
              <a:ext cx="1463040" cy="10080"/>
            </a:xfrm>
            <a:prstGeom prst="line">
              <a:avLst/>
            </a:prstGeom>
            <a:ln w="0"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61235" tIns="-23759" rIns="61235" bIns="-23759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61" name="Дуга 60">
              <a:extLst>
                <a:ext uri="{FF2B5EF4-FFF2-40B4-BE49-F238E27FC236}">
                  <a16:creationId xmlns:a16="http://schemas.microsoft.com/office/drawing/2014/main" id="{46EA6238-493A-4803-4D30-59031A31C668}"/>
                </a:ext>
              </a:extLst>
            </p:cNvPr>
            <p:cNvSpPr/>
            <p:nvPr/>
          </p:nvSpPr>
          <p:spPr>
            <a:xfrm>
              <a:off x="6550920" y="1936800"/>
              <a:ext cx="1562760" cy="1562760"/>
            </a:xfrm>
            <a:prstGeom prst="arc">
              <a:avLst>
                <a:gd name="adj1" fmla="val 16124400"/>
                <a:gd name="adj2" fmla="val 29616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62" name="Дуга 61">
              <a:extLst>
                <a:ext uri="{FF2B5EF4-FFF2-40B4-BE49-F238E27FC236}">
                  <a16:creationId xmlns:a16="http://schemas.microsoft.com/office/drawing/2014/main" id="{0FA9640D-1C15-7FA2-B359-E91B58CF69DD}"/>
                </a:ext>
              </a:extLst>
            </p:cNvPr>
            <p:cNvSpPr/>
            <p:nvPr/>
          </p:nvSpPr>
          <p:spPr>
            <a:xfrm>
              <a:off x="6516720" y="1936080"/>
              <a:ext cx="1562760" cy="1562760"/>
            </a:xfrm>
            <a:prstGeom prst="arc">
              <a:avLst>
                <a:gd name="adj1" fmla="val 10791000"/>
                <a:gd name="adj2" fmla="val 16275600"/>
              </a:avLst>
            </a:prstGeom>
            <a:noFill/>
            <a:ln w="0">
              <a:solidFill>
                <a:srgbClr val="000000"/>
              </a:solidFill>
              <a:headEnd type="triangle" w="med" len="med"/>
              <a:tailEnd type="triangle" w="med" len="med"/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CE1C00C-618F-37A1-1B7B-48CB592DC008}"/>
                </a:ext>
              </a:extLst>
            </p:cNvPr>
            <p:cNvSpPr txBox="1"/>
            <p:nvPr/>
          </p:nvSpPr>
          <p:spPr>
            <a:xfrm>
              <a:off x="5760720" y="271944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BABF0C6-3FDC-F0BD-ACA4-0ABF79EEFF64}"/>
                </a:ext>
              </a:extLst>
            </p:cNvPr>
            <p:cNvSpPr txBox="1"/>
            <p:nvPr/>
          </p:nvSpPr>
          <p:spPr>
            <a:xfrm>
              <a:off x="7663320" y="331092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5CEFE56-C065-EBE5-5D4B-5A94A2E0AE2D}"/>
                </a:ext>
              </a:extLst>
            </p:cNvPr>
            <p:cNvSpPr txBox="1"/>
            <p:nvPr/>
          </p:nvSpPr>
          <p:spPr>
            <a:xfrm>
              <a:off x="7039440" y="864720"/>
              <a:ext cx="29520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z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F87625C-BA0D-A69F-5CFF-D4427A5288EE}"/>
                </a:ext>
              </a:extLst>
            </p:cNvPr>
            <p:cNvSpPr txBox="1"/>
            <p:nvPr/>
          </p:nvSpPr>
          <p:spPr>
            <a:xfrm>
              <a:off x="6332760" y="1915560"/>
              <a:ext cx="70812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90°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A0C4F5-DE99-FAA7-ED72-6B0B60E294D6}"/>
                </a:ext>
              </a:extLst>
            </p:cNvPr>
            <p:cNvSpPr txBox="1"/>
            <p:nvPr/>
          </p:nvSpPr>
          <p:spPr>
            <a:xfrm>
              <a:off x="8012160" y="2170800"/>
              <a:ext cx="113184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/>
                <a:t>90° + 45°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BA7A83-7669-F407-A048-A31672AFFA86}"/>
                </a:ext>
              </a:extLst>
            </p:cNvPr>
            <p:cNvSpPr txBox="1"/>
            <p:nvPr/>
          </p:nvSpPr>
          <p:spPr>
            <a:xfrm>
              <a:off x="5760720" y="235368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D1849BE-ED7A-8879-10DF-C61E64EF79CD}"/>
                </a:ext>
              </a:extLst>
            </p:cNvPr>
            <p:cNvSpPr txBox="1"/>
            <p:nvPr/>
          </p:nvSpPr>
          <p:spPr>
            <a:xfrm>
              <a:off x="7863840" y="317664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1:2</a:t>
              </a:r>
              <a:endParaRPr lang="ru-RU" sz="1225" spc="-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FFE150B-9090-F5A4-A273-30C431CD08CA}"/>
                </a:ext>
              </a:extLst>
            </p:cNvPr>
            <p:cNvSpPr txBox="1"/>
            <p:nvPr/>
          </p:nvSpPr>
          <p:spPr>
            <a:xfrm>
              <a:off x="7263000" y="1139040"/>
              <a:ext cx="497880" cy="346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61235" tIns="30617" rIns="61235" bIns="30617" anchor="t">
              <a:noAutofit/>
            </a:bodyPr>
            <a:lstStyle/>
            <a:p>
              <a:r>
                <a:rPr lang="ru-RU" sz="1225" spc="-1">
                  <a:solidFill>
                    <a:srgbClr val="FF3333"/>
                  </a:solidFill>
                </a:rPr>
                <a:t>1:1</a:t>
              </a:r>
              <a:endParaRPr lang="ru-RU" sz="1225" spc="-1"/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F135667E-000C-B1C2-2AF4-0D5BA9C484DE}"/>
              </a:ext>
            </a:extLst>
          </p:cNvPr>
          <p:cNvGrpSpPr/>
          <p:nvPr/>
        </p:nvGrpSpPr>
        <p:grpSpPr>
          <a:xfrm>
            <a:off x="6680674" y="2815820"/>
            <a:ext cx="1119862" cy="1119862"/>
            <a:chOff x="6400800" y="3931920"/>
            <a:chExt cx="1645920" cy="1645920"/>
          </a:xfrm>
        </p:grpSpPr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0CB432E9-8EBB-8452-3A0D-B1665F05565A}"/>
                </a:ext>
              </a:extLst>
            </p:cNvPr>
            <p:cNvSpPr/>
            <p:nvPr/>
          </p:nvSpPr>
          <p:spPr>
            <a:xfrm>
              <a:off x="6766560" y="4297680"/>
              <a:ext cx="1280160" cy="1280160"/>
            </a:xfrm>
            <a:prstGeom prst="rect">
              <a:avLst/>
            </a:prstGeom>
            <a:solidFill>
              <a:srgbClr val="666666"/>
            </a:solidFill>
            <a:ln w="0">
              <a:solidFill>
                <a:srgbClr val="000000"/>
              </a:solidFill>
            </a:ln>
          </p:spPr>
          <p:txBody>
            <a:bodyPr lIns="61235" tIns="30617" rIns="61235" bIns="30617" anchor="ctr">
              <a:noAutofit/>
            </a:bodyPr>
            <a:lstStyle/>
            <a:p>
              <a:endParaRPr lang="ru-RU" sz="1225" spc="-1"/>
            </a:p>
          </p:txBody>
        </p:sp>
        <p:sp>
          <p:nvSpPr>
            <p:cNvPr id="73" name="Параллелограмм 72">
              <a:extLst>
                <a:ext uri="{FF2B5EF4-FFF2-40B4-BE49-F238E27FC236}">
                  <a16:creationId xmlns:a16="http://schemas.microsoft.com/office/drawing/2014/main" id="{EF19B851-7A66-CE38-D205-E4D7FAC95E7C}"/>
                </a:ext>
              </a:extLst>
            </p:cNvPr>
            <p:cNvSpPr/>
            <p:nvPr/>
          </p:nvSpPr>
          <p:spPr>
            <a:xfrm flipH="1">
              <a:off x="6400800" y="3931920"/>
              <a:ext cx="1645920" cy="365760"/>
            </a:xfrm>
            <a:prstGeom prst="parallelogram">
              <a:avLst>
                <a:gd name="adj" fmla="val 95208"/>
              </a:avLst>
            </a:prstGeom>
            <a:solidFill>
              <a:srgbClr val="666666"/>
            </a:solidFill>
            <a:ln w="0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  <p:sp>
          <p:nvSpPr>
            <p:cNvPr id="74" name="Параллелограмм 73">
              <a:extLst>
                <a:ext uri="{FF2B5EF4-FFF2-40B4-BE49-F238E27FC236}">
                  <a16:creationId xmlns:a16="http://schemas.microsoft.com/office/drawing/2014/main" id="{43A35436-D0A2-721D-214C-EA7623F80A15}"/>
                </a:ext>
              </a:extLst>
            </p:cNvPr>
            <p:cNvSpPr/>
            <p:nvPr/>
          </p:nvSpPr>
          <p:spPr>
            <a:xfrm rot="16200000" flipH="1" flipV="1">
              <a:off x="5760720" y="4572000"/>
              <a:ext cx="1645920" cy="365760"/>
            </a:xfrm>
            <a:prstGeom prst="parallelogram">
              <a:avLst>
                <a:gd name="adj" fmla="val 101159"/>
              </a:avLst>
            </a:prstGeom>
            <a:solidFill>
              <a:srgbClr val="666666"/>
            </a:solidFill>
            <a:ln w="0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61235" tIns="30617" rIns="61235" bIns="30617" anchor="ctr">
              <a:noAutofit/>
            </a:bodyPr>
            <a:lstStyle/>
            <a:p>
              <a:endParaRPr lang="ru-RU" sz="1225" spc="-1">
                <a:latin typeface="Arial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868585D-D1C6-5313-89B4-7751C3ACF661}"/>
              </a:ext>
            </a:extLst>
          </p:cNvPr>
          <p:cNvSpPr txBox="1"/>
          <p:nvPr/>
        </p:nvSpPr>
        <p:spPr>
          <a:xfrm>
            <a:off x="1331104" y="4291104"/>
            <a:ext cx="276591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 err="1"/>
              <a:t>Orthographic</a:t>
            </a:r>
            <a:r>
              <a:rPr lang="ru-RU" sz="1225" spc="-1" dirty="0"/>
              <a:t> </a:t>
            </a:r>
            <a:r>
              <a:rPr lang="ru-RU" sz="1225" spc="-1" dirty="0" err="1"/>
              <a:t>isometric</a:t>
            </a:r>
            <a:r>
              <a:rPr lang="ru-RU" sz="1225" spc="-1" dirty="0"/>
              <a:t> </a:t>
            </a:r>
            <a:r>
              <a:rPr lang="ru-RU" sz="1225" spc="-1" dirty="0" err="1"/>
              <a:t>projection</a:t>
            </a:r>
            <a:endParaRPr lang="ru-RU" sz="1225" spc="-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1F0741-C479-7C32-2ABC-4E74072B6853}"/>
              </a:ext>
            </a:extLst>
          </p:cNvPr>
          <p:cNvSpPr txBox="1"/>
          <p:nvPr/>
        </p:nvSpPr>
        <p:spPr>
          <a:xfrm>
            <a:off x="6427672" y="4205515"/>
            <a:ext cx="211943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Oblique</a:t>
            </a:r>
            <a:r>
              <a:rPr lang="ru-RU" sz="1225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'</a:t>
            </a:r>
            <a:r>
              <a:rPr lang="ru-RU" sz="1225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cabinet</a:t>
            </a:r>
            <a:r>
              <a:rPr lang="ru-RU" sz="1225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' </a:t>
            </a:r>
            <a:r>
              <a:rPr lang="ru-RU" sz="1225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projection</a:t>
            </a:r>
            <a:endParaRPr lang="ru-RU" sz="1225" spc="-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7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6A6AA-347B-1530-55E9-C07E71F7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projections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5E070C-7E7D-9F9E-DED7-4D753A8C9A5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02571" y="1503436"/>
            <a:ext cx="2177509" cy="2105007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507C0D-9F3F-15C5-650D-C9B1C8B58C0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26654" y="1426526"/>
            <a:ext cx="2965233" cy="2679634"/>
          </a:xfrm>
          <a:prstGeom prst="rect">
            <a:avLst/>
          </a:prstGeom>
          <a:ln w="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DDC81-2E63-194C-1549-8A40C9BCA359}"/>
              </a:ext>
            </a:extLst>
          </p:cNvPr>
          <p:cNvSpPr txBox="1"/>
          <p:nvPr/>
        </p:nvSpPr>
        <p:spPr>
          <a:xfrm>
            <a:off x="2844722" y="2314920"/>
            <a:ext cx="22656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>
                <a:solidFill>
                  <a:srgbClr val="FFFF00"/>
                </a:solidFill>
              </a:rPr>
              <a:t>A</a:t>
            </a:r>
            <a:endParaRPr lang="ru-RU" sz="1225" spc="-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F5D59-A940-994F-E9D9-66DA18492AB3}"/>
              </a:ext>
            </a:extLst>
          </p:cNvPr>
          <p:cNvSpPr txBox="1"/>
          <p:nvPr/>
        </p:nvSpPr>
        <p:spPr>
          <a:xfrm>
            <a:off x="2386931" y="1568346"/>
            <a:ext cx="22656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E6D7B-67B6-69BF-4034-467972E5442A}"/>
              </a:ext>
            </a:extLst>
          </p:cNvPr>
          <p:cNvSpPr txBox="1"/>
          <p:nvPr/>
        </p:nvSpPr>
        <p:spPr>
          <a:xfrm>
            <a:off x="6764237" y="2737440"/>
            <a:ext cx="22656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>
                <a:solidFill>
                  <a:srgbClr val="FFFF00"/>
                </a:solidFill>
              </a:rPr>
              <a:t>A</a:t>
            </a:r>
            <a:endParaRPr lang="ru-RU" sz="1225" spc="-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A0E71-DEDC-3FED-5DF7-02C64001F9D0}"/>
              </a:ext>
            </a:extLst>
          </p:cNvPr>
          <p:cNvSpPr txBox="1"/>
          <p:nvPr/>
        </p:nvSpPr>
        <p:spPr>
          <a:xfrm>
            <a:off x="5186585" y="1381702"/>
            <a:ext cx="22656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3313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AD5FA-9369-A815-4266-9FDA1819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perspective projections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1B0411-651E-B120-6848-ABA2220C853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029168" y="1018444"/>
            <a:ext cx="2645998" cy="3429369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6BACE9-D505-2194-8391-F46CE8C1519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9303" y="1026488"/>
            <a:ext cx="2702922" cy="3545756"/>
          </a:xfrm>
          <a:prstGeom prst="rect">
            <a:avLst/>
          </a:prstGeom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001A3-39CA-4116-7AF9-C96767C1D6AE}"/>
              </a:ext>
            </a:extLst>
          </p:cNvPr>
          <p:cNvSpPr txBox="1"/>
          <p:nvPr/>
        </p:nvSpPr>
        <p:spPr>
          <a:xfrm>
            <a:off x="6031282" y="2733128"/>
            <a:ext cx="163042" cy="221538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>
                <a:solidFill>
                  <a:srgbClr val="FFFF00"/>
                </a:solidFill>
              </a:rPr>
              <a:t>A</a:t>
            </a:r>
            <a:endParaRPr lang="ru-RU" sz="1225" spc="-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50E1E-5831-210A-C031-534D1617F0E9}"/>
              </a:ext>
            </a:extLst>
          </p:cNvPr>
          <p:cNvSpPr txBox="1"/>
          <p:nvPr/>
        </p:nvSpPr>
        <p:spPr>
          <a:xfrm>
            <a:off x="2627180" y="2943753"/>
            <a:ext cx="198697" cy="21471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>
                <a:solidFill>
                  <a:srgbClr val="FFFF00"/>
                </a:solidFill>
              </a:rPr>
              <a:t>A</a:t>
            </a:r>
            <a:endParaRPr lang="ru-RU" sz="1225" spc="-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7F9EF-5EE1-0BB7-CA96-0653D6166240}"/>
              </a:ext>
            </a:extLst>
          </p:cNvPr>
          <p:cNvSpPr txBox="1"/>
          <p:nvPr/>
        </p:nvSpPr>
        <p:spPr>
          <a:xfrm>
            <a:off x="3800786" y="911088"/>
            <a:ext cx="198697" cy="21471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4E5-2EF8-13AF-BC7A-9008F11C4900}"/>
              </a:ext>
            </a:extLst>
          </p:cNvPr>
          <p:cNvSpPr txBox="1"/>
          <p:nvPr/>
        </p:nvSpPr>
        <p:spPr>
          <a:xfrm>
            <a:off x="7092692" y="1018007"/>
            <a:ext cx="198697" cy="21471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9186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AD5FA-9369-A815-4266-9FDA1819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and perspective projections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0B4E5-2EF8-13AF-BC7A-9008F11C4900}"/>
              </a:ext>
            </a:extLst>
          </p:cNvPr>
          <p:cNvSpPr txBox="1"/>
          <p:nvPr/>
        </p:nvSpPr>
        <p:spPr>
          <a:xfrm>
            <a:off x="7092692" y="1018007"/>
            <a:ext cx="198697" cy="21471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endParaRPr lang="ru-RU" sz="1225" spc="-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CBF40-2238-14E5-8D01-47810B1F496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214018" y="684360"/>
            <a:ext cx="1963432" cy="1633009"/>
          </a:xfrm>
          <a:prstGeom prst="rect">
            <a:avLst/>
          </a:prstGeom>
          <a:ln w="0"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D94924-6786-597D-9B42-86223C06677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9215" y="820791"/>
            <a:ext cx="1535768" cy="1418932"/>
          </a:xfrm>
          <a:prstGeom prst="rect">
            <a:avLst/>
          </a:prstGeom>
          <a:ln w="0"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75A835-20D7-CDB3-A656-D2324BA64DA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5314" y="2429085"/>
            <a:ext cx="3337050" cy="1893624"/>
          </a:xfrm>
          <a:prstGeom prst="rect">
            <a:avLst/>
          </a:prstGeom>
          <a:ln w="0"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CF0E864-8248-8D7E-B916-3DF906C81F1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358568" y="2647604"/>
            <a:ext cx="3674331" cy="1503191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9034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title="Проекции точки,отрезка,плоскости в ортогональном проецировании.Введение(Часть2.ПРОЕКЦИОННОЕЧЕРЧЕНИЕ)">
            <a:hlinkClick r:id="" action="ppaction://media"/>
            <a:extLst>
              <a:ext uri="{FF2B5EF4-FFF2-40B4-BE49-F238E27FC236}">
                <a16:creationId xmlns:a16="http://schemas.microsoft.com/office/drawing/2014/main" id="{6BB45B35-2073-8E01-11D8-838B275E16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5661" y="245657"/>
            <a:ext cx="7598179" cy="42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4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4BE374-3017-82AD-E512-FA110790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and</a:t>
            </a:r>
            <a:br>
              <a:rPr lang="en-US" dirty="0"/>
            </a:br>
            <a:r>
              <a:rPr lang="en-US" dirty="0"/>
              <a:t>course outline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1194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C7D49C-5120-2BAA-3A74-C75ED9C2990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515928" y="933218"/>
            <a:ext cx="6373560" cy="3546228"/>
          </a:xfrm>
          <a:prstGeom prst="rect">
            <a:avLst/>
          </a:prstGeom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3F1DE-0230-9A27-8627-C5C589CC1893}"/>
              </a:ext>
            </a:extLst>
          </p:cNvPr>
          <p:cNvSpPr txBox="1"/>
          <p:nvPr/>
        </p:nvSpPr>
        <p:spPr>
          <a:xfrm>
            <a:off x="1578142" y="2675225"/>
            <a:ext cx="1057647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Generatrix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1E741-E812-01E5-0FB9-A2F8B5334492}"/>
              </a:ext>
            </a:extLst>
          </p:cNvPr>
          <p:cNvSpPr txBox="1"/>
          <p:nvPr/>
        </p:nvSpPr>
        <p:spPr>
          <a:xfrm>
            <a:off x="1764786" y="3297370"/>
            <a:ext cx="933218" cy="311073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Bottom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748F7-C1C1-1021-70A9-3041BD9DF51A}"/>
              </a:ext>
            </a:extLst>
          </p:cNvPr>
          <p:cNvSpPr txBox="1"/>
          <p:nvPr/>
        </p:nvSpPr>
        <p:spPr>
          <a:xfrm>
            <a:off x="2200287" y="2053080"/>
            <a:ext cx="435502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Axis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77DB6-4094-CB69-D8C3-DF39AF186BE7}"/>
              </a:ext>
            </a:extLst>
          </p:cNvPr>
          <p:cNvSpPr txBox="1"/>
          <p:nvPr/>
        </p:nvSpPr>
        <p:spPr>
          <a:xfrm>
            <a:off x="1889215" y="1282011"/>
            <a:ext cx="871003" cy="311073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 dirty="0"/>
              <a:t>Top </a:t>
            </a:r>
            <a:r>
              <a:rPr lang="ru-RU" sz="1225" spc="-1" dirty="0" err="1"/>
              <a:t>base</a:t>
            </a:r>
            <a:endParaRPr lang="ru-RU" sz="1225" spc="-1" dirty="0"/>
          </a:p>
        </p:txBody>
      </p:sp>
    </p:spTree>
    <p:extLst>
      <p:ext uri="{BB962C8B-B14F-4D97-AF65-F5344CB8AC3E}">
        <p14:creationId xmlns:p14="http://schemas.microsoft.com/office/powerpoint/2010/main" val="133063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C6E7B46-4D33-3602-40F3-65E407C3362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775706" y="873105"/>
            <a:ext cx="5814646" cy="3681197"/>
          </a:xfrm>
          <a:prstGeom prst="rect">
            <a:avLst/>
          </a:prstGeom>
          <a:ln w="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9EF388-6160-B581-479E-6BA61B878C2B}"/>
              </a:ext>
            </a:extLst>
          </p:cNvPr>
          <p:cNvSpPr txBox="1"/>
          <p:nvPr/>
        </p:nvSpPr>
        <p:spPr>
          <a:xfrm>
            <a:off x="3737410" y="2116650"/>
            <a:ext cx="1057647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 dirty="0" err="1"/>
              <a:t>Generatrix</a:t>
            </a:r>
            <a:endParaRPr lang="ru-RU" sz="1225" spc="-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4EFED1-42A7-91F7-8F5D-9A1DEB81BE18}"/>
              </a:ext>
            </a:extLst>
          </p:cNvPr>
          <p:cNvSpPr txBox="1"/>
          <p:nvPr/>
        </p:nvSpPr>
        <p:spPr>
          <a:xfrm>
            <a:off x="2626243" y="1930006"/>
            <a:ext cx="435502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 dirty="0" err="1"/>
              <a:t>Axis</a:t>
            </a:r>
            <a:endParaRPr lang="ru-RU" sz="1225" spc="-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778D0-9182-CA6A-1421-6D8E6EEA9ADF}"/>
              </a:ext>
            </a:extLst>
          </p:cNvPr>
          <p:cNvSpPr txBox="1"/>
          <p:nvPr/>
        </p:nvSpPr>
        <p:spPr>
          <a:xfrm>
            <a:off x="1856071" y="3553284"/>
            <a:ext cx="816336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10827-B676-B3F8-F716-9BF21B2558A1}"/>
              </a:ext>
            </a:extLst>
          </p:cNvPr>
          <p:cNvSpPr txBox="1"/>
          <p:nvPr/>
        </p:nvSpPr>
        <p:spPr>
          <a:xfrm>
            <a:off x="2519396" y="1216929"/>
            <a:ext cx="746574" cy="186644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Apex</a:t>
            </a:r>
          </a:p>
        </p:txBody>
      </p:sp>
    </p:spTree>
    <p:extLst>
      <p:ext uri="{BB962C8B-B14F-4D97-AF65-F5344CB8AC3E}">
        <p14:creationId xmlns:p14="http://schemas.microsoft.com/office/powerpoint/2010/main" val="175267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05F111-6B0B-D46D-183E-A0AAB99F404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91498" y="1227880"/>
            <a:ext cx="6423283" cy="300270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497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C57F91-E794-915A-C320-9A4F53FCE6D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70351" y="960425"/>
            <a:ext cx="3803297" cy="349866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15898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4A688-435D-BCC4-56BB-5399FF55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Multiview projections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3C73FB-6A72-2E0B-12E5-E5EC84CCC11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95875" y="2234910"/>
            <a:ext cx="3051696" cy="2300468"/>
          </a:xfrm>
          <a:prstGeom prst="rect">
            <a:avLst/>
          </a:prstGeom>
          <a:ln w="0"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5254F-6B48-AEA5-3A40-DFC5E72978C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04331" y="894054"/>
            <a:ext cx="1704944" cy="1340855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1FBE82-5682-C731-C058-D5F5AB3CFD0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544146" y="2255730"/>
            <a:ext cx="3472257" cy="2279648"/>
          </a:xfrm>
          <a:prstGeom prst="rect">
            <a:avLst/>
          </a:prstGeom>
          <a:ln w="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A51069-97ED-F1A3-39E5-B9CB5566B5F8}"/>
              </a:ext>
            </a:extLst>
          </p:cNvPr>
          <p:cNvSpPr txBox="1"/>
          <p:nvPr/>
        </p:nvSpPr>
        <p:spPr>
          <a:xfrm>
            <a:off x="2290638" y="2391426"/>
            <a:ext cx="648599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bottom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3B547-ED5E-A2C0-A72F-767E2CF551C1}"/>
              </a:ext>
            </a:extLst>
          </p:cNvPr>
          <p:cNvSpPr txBox="1"/>
          <p:nvPr/>
        </p:nvSpPr>
        <p:spPr>
          <a:xfrm>
            <a:off x="2332278" y="3192622"/>
            <a:ext cx="657906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front view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9854C-3251-9FC1-EEEC-26BCDD7FF6D7}"/>
              </a:ext>
            </a:extLst>
          </p:cNvPr>
          <p:cNvSpPr txBox="1"/>
          <p:nvPr/>
        </p:nvSpPr>
        <p:spPr>
          <a:xfrm>
            <a:off x="2312192" y="3852977"/>
            <a:ext cx="583200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  top view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57AB98-B6E9-62C9-090B-E8DA577B5884}"/>
              </a:ext>
            </a:extLst>
          </p:cNvPr>
          <p:cNvSpPr txBox="1"/>
          <p:nvPr/>
        </p:nvSpPr>
        <p:spPr>
          <a:xfrm>
            <a:off x="1501199" y="3198745"/>
            <a:ext cx="774008" cy="272127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right-side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C41F3-5CF5-A6B6-49F2-3A6BFAA1D366}"/>
              </a:ext>
            </a:extLst>
          </p:cNvPr>
          <p:cNvSpPr txBox="1"/>
          <p:nvPr/>
        </p:nvSpPr>
        <p:spPr>
          <a:xfrm>
            <a:off x="2977447" y="3192622"/>
            <a:ext cx="748044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left-side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BB974-C1DA-7C55-4713-F5221B342740}"/>
              </a:ext>
            </a:extLst>
          </p:cNvPr>
          <p:cNvSpPr txBox="1"/>
          <p:nvPr/>
        </p:nvSpPr>
        <p:spPr>
          <a:xfrm>
            <a:off x="3825426" y="3168128"/>
            <a:ext cx="561645" cy="136186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953" spc="-1"/>
              <a:t> rear view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3291E-4A9C-40E8-A0D5-2BD28812E3E7}"/>
              </a:ext>
            </a:extLst>
          </p:cNvPr>
          <p:cNvSpPr txBox="1"/>
          <p:nvPr/>
        </p:nvSpPr>
        <p:spPr>
          <a:xfrm>
            <a:off x="465841" y="894055"/>
            <a:ext cx="5940857" cy="523925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difference</a:t>
            </a:r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between</a:t>
            </a:r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European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and</a:t>
            </a:r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American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standards</a:t>
            </a:r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722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32725-EBAF-C685-2BFC-E28B0802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</a:t>
            </a:r>
            <a:r>
              <a:rPr lang="en-US" dirty="0" err="1"/>
              <a:t>multiview</a:t>
            </a:r>
            <a:r>
              <a:rPr lang="en-US" dirty="0"/>
              <a:t> projections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38B916-F015-B55C-7BEF-07FA666C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75" y="1081958"/>
            <a:ext cx="3271785" cy="29131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B93CB1-8200-0E91-954B-D1A7A6259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40" y="1081958"/>
            <a:ext cx="3144277" cy="2866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9BAA1-F180-2CBD-19DC-31A5FD430632}"/>
              </a:ext>
            </a:extLst>
          </p:cNvPr>
          <p:cNvSpPr txBox="1"/>
          <p:nvPr/>
        </p:nvSpPr>
        <p:spPr>
          <a:xfrm>
            <a:off x="1987730" y="4116668"/>
            <a:ext cx="1156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Kompas 3D</a:t>
            </a:r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DC613-D26E-C32A-B985-F571FBBDCF4F}"/>
              </a:ext>
            </a:extLst>
          </p:cNvPr>
          <p:cNvSpPr txBox="1"/>
          <p:nvPr/>
        </p:nvSpPr>
        <p:spPr>
          <a:xfrm>
            <a:off x="6359504" y="4086254"/>
            <a:ext cx="120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Siemens NX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582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32725-EBAF-C685-2BFC-E28B0802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</a:t>
            </a:r>
            <a:r>
              <a:rPr lang="en-US" dirty="0" err="1"/>
              <a:t>multiview</a:t>
            </a:r>
            <a:r>
              <a:rPr lang="en-US" dirty="0"/>
              <a:t> projections 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9BAA1-F180-2CBD-19DC-31A5FD430632}"/>
              </a:ext>
            </a:extLst>
          </p:cNvPr>
          <p:cNvSpPr txBox="1"/>
          <p:nvPr/>
        </p:nvSpPr>
        <p:spPr>
          <a:xfrm>
            <a:off x="1675417" y="3833842"/>
            <a:ext cx="1999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Kompas 3D</a:t>
            </a:r>
          </a:p>
          <a:p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(European system)</a:t>
            </a:r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DC613-D26E-C32A-B985-F571FBBDCF4F}"/>
              </a:ext>
            </a:extLst>
          </p:cNvPr>
          <p:cNvSpPr txBox="1"/>
          <p:nvPr/>
        </p:nvSpPr>
        <p:spPr>
          <a:xfrm>
            <a:off x="5928852" y="3833842"/>
            <a:ext cx="2226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Siemens NX</a:t>
            </a:r>
          </a:p>
          <a:p>
            <a:r>
              <a:rPr lang="en-US" dirty="0"/>
              <a:t>(American system)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45C02E-E411-36C8-140B-C02B57BB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485" y="867205"/>
            <a:ext cx="2987678" cy="29666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45D59F-32EB-FDE8-FBE6-CC933AC3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50" y="867204"/>
            <a:ext cx="2884032" cy="29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2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ED341-03F5-38F9-4685-A145BE5E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some 3D projections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66ED0F-CD9B-C00A-EA78-E6F45E74687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021161" y="954157"/>
            <a:ext cx="2691328" cy="354307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44455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ABFB69A-E2CA-8A26-BBA4-F912A3EEA406}"/>
              </a:ext>
            </a:extLst>
          </p:cNvPr>
          <p:cNvSpPr/>
          <p:nvPr/>
        </p:nvSpPr>
        <p:spPr>
          <a:xfrm>
            <a:off x="5396949" y="393805"/>
            <a:ext cx="2912326" cy="4119876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88FA396-3B3C-0491-8D93-99817BB4EEB8}"/>
              </a:ext>
            </a:extLst>
          </p:cNvPr>
          <p:cNvSpPr/>
          <p:nvPr/>
        </p:nvSpPr>
        <p:spPr>
          <a:xfrm>
            <a:off x="5396949" y="2462316"/>
            <a:ext cx="2912326" cy="2059938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110975-C65A-485D-D7C2-4286E0657B47}"/>
              </a:ext>
            </a:extLst>
          </p:cNvPr>
          <p:cNvSpPr/>
          <p:nvPr/>
        </p:nvSpPr>
        <p:spPr>
          <a:xfrm>
            <a:off x="5396949" y="2462316"/>
            <a:ext cx="1463511" cy="2059938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457013-092E-FA50-E213-60574A596618}"/>
              </a:ext>
            </a:extLst>
          </p:cNvPr>
          <p:cNvSpPr/>
          <p:nvPr/>
        </p:nvSpPr>
        <p:spPr>
          <a:xfrm>
            <a:off x="5397194" y="3488366"/>
            <a:ext cx="1463511" cy="1033888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74F1DE-75A2-3A5F-A91F-184ED23DA449}"/>
              </a:ext>
            </a:extLst>
          </p:cNvPr>
          <p:cNvSpPr/>
          <p:nvPr/>
        </p:nvSpPr>
        <p:spPr>
          <a:xfrm>
            <a:off x="5397439" y="3488611"/>
            <a:ext cx="734572" cy="1033888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11A29-181D-15AE-13C5-71CD7210D1ED}"/>
              </a:ext>
            </a:extLst>
          </p:cNvPr>
          <p:cNvSpPr txBox="1"/>
          <p:nvPr/>
        </p:nvSpPr>
        <p:spPr>
          <a:xfrm>
            <a:off x="5457449" y="478554"/>
            <a:ext cx="371114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7E341-85A6-8283-6F67-B877C52A48D4}"/>
              </a:ext>
            </a:extLst>
          </p:cNvPr>
          <p:cNvSpPr txBox="1"/>
          <p:nvPr/>
        </p:nvSpPr>
        <p:spPr>
          <a:xfrm>
            <a:off x="5397439" y="3540048"/>
            <a:ext cx="38499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59C4E-DB51-BBB2-FD53-87A6FBD54D63}"/>
              </a:ext>
            </a:extLst>
          </p:cNvPr>
          <p:cNvSpPr txBox="1"/>
          <p:nvPr/>
        </p:nvSpPr>
        <p:spPr>
          <a:xfrm>
            <a:off x="5396949" y="2482401"/>
            <a:ext cx="38675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0F4F3-15C6-14AA-6424-E5E17505BFC6}"/>
              </a:ext>
            </a:extLst>
          </p:cNvPr>
          <p:cNvSpPr txBox="1"/>
          <p:nvPr/>
        </p:nvSpPr>
        <p:spPr>
          <a:xfrm>
            <a:off x="6890098" y="2462316"/>
            <a:ext cx="424491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306DB-E6E3-3456-89FC-B111A88C56E8}"/>
              </a:ext>
            </a:extLst>
          </p:cNvPr>
          <p:cNvSpPr txBox="1"/>
          <p:nvPr/>
        </p:nvSpPr>
        <p:spPr>
          <a:xfrm>
            <a:off x="5025836" y="393805"/>
            <a:ext cx="371113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/>
              <a:t>A0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EE3F7-05D7-9BDA-BFE0-FEA0340D9662}"/>
              </a:ext>
            </a:extLst>
          </p:cNvPr>
          <p:cNvSpPr txBox="1"/>
          <p:nvPr/>
        </p:nvSpPr>
        <p:spPr>
          <a:xfrm>
            <a:off x="424375" y="814074"/>
            <a:ext cx="1375398" cy="292702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633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Paper </a:t>
            </a:r>
            <a:r>
              <a:rPr lang="ru-RU" sz="1633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sizes</a:t>
            </a:r>
            <a:endParaRPr lang="ru-RU" sz="1633" spc="-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D47C804F-853B-CCF3-6382-150AE7ABB6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191838"/>
              </p:ext>
            </p:extLst>
          </p:nvPr>
        </p:nvGraphicFramePr>
        <p:xfrm>
          <a:off x="1829411" y="845758"/>
          <a:ext cx="3021814" cy="1866435"/>
        </p:xfrm>
        <a:graphic>
          <a:graphicData uri="http://schemas.openxmlformats.org/drawingml/2006/table">
            <a:tbl>
              <a:tblPr/>
              <a:tblGrid>
                <a:gridCol w="938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2145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European size destination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Russian size destination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Sheet dimensions in mm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A4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297x210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A3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297x420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22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A2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594x420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24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A1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594x841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44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A0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1189x841</a:t>
                      </a:r>
                    </a:p>
                  </a:txBody>
                  <a:tcPr marL="61235" marR="61235" marT="31107" marB="31107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354782E-72AA-F288-A138-6AE59C3286E6}"/>
              </a:ext>
            </a:extLst>
          </p:cNvPr>
          <p:cNvSpPr/>
          <p:nvPr/>
        </p:nvSpPr>
        <p:spPr>
          <a:xfrm>
            <a:off x="6132502" y="3488856"/>
            <a:ext cx="734572" cy="520741"/>
          </a:xfrm>
          <a:prstGeom prst="rect">
            <a:avLst/>
          </a:prstGeom>
          <a:solidFill>
            <a:srgbClr val="FFFFFF"/>
          </a:solidFill>
          <a:ln w="18000">
            <a:solidFill>
              <a:srgbClr val="000000"/>
            </a:solidFill>
            <a:round/>
          </a:ln>
        </p:spPr>
        <p:txBody>
          <a:bodyPr lIns="67358" tIns="36741" rIns="67358" bIns="36741" anchor="ctr">
            <a:noAutofit/>
          </a:bodyPr>
          <a:lstStyle/>
          <a:p>
            <a:endParaRPr lang="ru-RU" sz="1225" spc="-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1A5AD-4349-2356-3C8B-645A648D6EC6}"/>
              </a:ext>
            </a:extLst>
          </p:cNvPr>
          <p:cNvSpPr txBox="1"/>
          <p:nvPr/>
        </p:nvSpPr>
        <p:spPr>
          <a:xfrm>
            <a:off x="6141809" y="3540293"/>
            <a:ext cx="359280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F513B-0DB2-D261-132E-60E2DEC47070}"/>
              </a:ext>
            </a:extLst>
          </p:cNvPr>
          <p:cNvSpPr txBox="1"/>
          <p:nvPr/>
        </p:nvSpPr>
        <p:spPr>
          <a:xfrm>
            <a:off x="1743299" y="2805378"/>
            <a:ext cx="3468093" cy="1107860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 err="1"/>
              <a:t>Scales</a:t>
            </a:r>
            <a:r>
              <a:rPr lang="ru-RU" sz="1225" spc="-1" dirty="0"/>
              <a:t> </a:t>
            </a:r>
            <a:r>
              <a:rPr lang="ru-RU" sz="1225" spc="-1" dirty="0" err="1"/>
              <a:t>of</a:t>
            </a:r>
            <a:r>
              <a:rPr lang="ru-RU" sz="1225" spc="-1" dirty="0"/>
              <a:t> </a:t>
            </a:r>
            <a:r>
              <a:rPr lang="ru-RU" sz="1225" spc="-1" dirty="0" err="1"/>
              <a:t>reduction</a:t>
            </a:r>
            <a:r>
              <a:rPr lang="ru-RU" sz="1225" spc="-1" dirty="0"/>
              <a:t>: 1:2, 1:2.5, 1:4, 1:5, 1:10, 1:15, 1:20, 1:25, 1:40, 1:50, 1:75, 1:100 </a:t>
            </a:r>
            <a:r>
              <a:rPr lang="ru-RU" sz="1225" spc="-1" dirty="0" err="1"/>
              <a:t>etc</a:t>
            </a:r>
            <a:r>
              <a:rPr lang="ru-RU" sz="1225" spc="-1" dirty="0"/>
              <a:t>.</a:t>
            </a:r>
          </a:p>
          <a:p>
            <a:r>
              <a:rPr lang="ru-RU" sz="1225" spc="-1" dirty="0" err="1"/>
              <a:t>Actual</a:t>
            </a:r>
            <a:r>
              <a:rPr lang="ru-RU" sz="1225" spc="-1" dirty="0"/>
              <a:t> </a:t>
            </a:r>
            <a:r>
              <a:rPr lang="ru-RU" sz="1225" spc="-1" dirty="0" err="1"/>
              <a:t>size</a:t>
            </a:r>
            <a:r>
              <a:rPr lang="ru-RU" sz="1225" spc="-1" dirty="0"/>
              <a:t>: 1:1</a:t>
            </a:r>
          </a:p>
          <a:p>
            <a:r>
              <a:rPr lang="ru-RU" sz="1225" spc="-1" dirty="0" err="1"/>
              <a:t>Scales</a:t>
            </a:r>
            <a:r>
              <a:rPr lang="ru-RU" sz="1225" spc="-1" dirty="0"/>
              <a:t> </a:t>
            </a:r>
            <a:r>
              <a:rPr lang="ru-RU" sz="1225" spc="-1" dirty="0" err="1"/>
              <a:t>of</a:t>
            </a:r>
            <a:r>
              <a:rPr lang="ru-RU" sz="1225" spc="-1" dirty="0"/>
              <a:t> </a:t>
            </a:r>
            <a:r>
              <a:rPr lang="ru-RU" sz="1225" spc="-1" dirty="0" err="1"/>
              <a:t>increase</a:t>
            </a:r>
            <a:r>
              <a:rPr lang="ru-RU" sz="1225" spc="-1" dirty="0"/>
              <a:t>: 2:1, 2.5:1, 4:1, 5:1, 10:1, 20:1, 40:1, 50:1, 100:1</a:t>
            </a:r>
          </a:p>
        </p:txBody>
      </p:sp>
    </p:spTree>
    <p:extLst>
      <p:ext uri="{BB962C8B-B14F-4D97-AF65-F5344CB8AC3E}">
        <p14:creationId xmlns:p14="http://schemas.microsoft.com/office/powerpoint/2010/main" val="3454400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96E9AD-EE19-099F-AE62-E512BA48CC5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76247" y="1026295"/>
            <a:ext cx="6174425" cy="3327743"/>
          </a:xfrm>
          <a:prstGeom prst="rect">
            <a:avLst/>
          </a:prstGeom>
          <a:ln w="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4BD538-E0A1-A1B6-C539-C500F235A6AD}"/>
              </a:ext>
            </a:extLst>
          </p:cNvPr>
          <p:cNvSpPr txBox="1"/>
          <p:nvPr/>
        </p:nvSpPr>
        <p:spPr>
          <a:xfrm>
            <a:off x="2324716" y="1802997"/>
            <a:ext cx="1376558" cy="174642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Sheet border   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6160FA-4F45-A7C1-FD25-36C609870B45}"/>
              </a:ext>
            </a:extLst>
          </p:cNvPr>
          <p:cNvSpPr txBox="1"/>
          <p:nvPr/>
        </p:nvSpPr>
        <p:spPr>
          <a:xfrm>
            <a:off x="3125667" y="4106159"/>
            <a:ext cx="1539197" cy="174642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Drawing border       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07F32-447D-5E78-3739-EF3A090B59E2}"/>
              </a:ext>
            </a:extLst>
          </p:cNvPr>
          <p:cNvSpPr txBox="1"/>
          <p:nvPr/>
        </p:nvSpPr>
        <p:spPr>
          <a:xfrm>
            <a:off x="2884647" y="2837375"/>
            <a:ext cx="1375333" cy="174642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Drawing field      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B2DC5-BBB9-4FC3-C5B1-18FBC0DE76D1}"/>
              </a:ext>
            </a:extLst>
          </p:cNvPr>
          <p:cNvSpPr txBox="1"/>
          <p:nvPr/>
        </p:nvSpPr>
        <p:spPr>
          <a:xfrm>
            <a:off x="3444578" y="3508263"/>
            <a:ext cx="1306505" cy="411253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ru-RU" sz="1225" spc="-1"/>
              <a:t>      Title block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AD88C-3880-5930-F102-F86D5C3AAADA}"/>
              </a:ext>
            </a:extLst>
          </p:cNvPr>
          <p:cNvSpPr txBox="1"/>
          <p:nvPr/>
        </p:nvSpPr>
        <p:spPr>
          <a:xfrm>
            <a:off x="6057588" y="3508263"/>
            <a:ext cx="1306505" cy="411253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ru-RU" sz="1225" spc="-1"/>
              <a:t>      Title block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7D2A0C-C4E8-EBF9-41A3-2D9B98D0B0C6}"/>
              </a:ext>
            </a:extLst>
          </p:cNvPr>
          <p:cNvSpPr txBox="1"/>
          <p:nvPr/>
        </p:nvSpPr>
        <p:spPr>
          <a:xfrm>
            <a:off x="6019867" y="2028586"/>
            <a:ext cx="1244781" cy="174642"/>
          </a:xfrm>
          <a:prstGeom prst="rect">
            <a:avLst/>
          </a:prstGeom>
          <a:solidFill>
            <a:srgbClr val="FFFFC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225" spc="-1"/>
              <a:t>Drawing field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02B48-9388-58D0-94A2-34EE64C260BE}"/>
              </a:ext>
            </a:extLst>
          </p:cNvPr>
          <p:cNvSpPr txBox="1"/>
          <p:nvPr/>
        </p:nvSpPr>
        <p:spPr>
          <a:xfrm>
            <a:off x="2200287" y="2301938"/>
            <a:ext cx="389530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/>
              <a:t>A3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30252-8C0E-990D-24D3-D387E974A0FF}"/>
              </a:ext>
            </a:extLst>
          </p:cNvPr>
          <p:cNvSpPr txBox="1"/>
          <p:nvPr/>
        </p:nvSpPr>
        <p:spPr>
          <a:xfrm>
            <a:off x="5869720" y="1245026"/>
            <a:ext cx="354099" cy="235876"/>
          </a:xfrm>
          <a:prstGeom prst="rect">
            <a:avLst/>
          </a:prstGeom>
          <a:noFill/>
          <a:ln w="0">
            <a:noFill/>
          </a:ln>
        </p:spPr>
        <p:txBody>
          <a:bodyPr lIns="61235" tIns="30617" rIns="61235" bIns="30617" anchor="t">
            <a:noAutofit/>
          </a:bodyPr>
          <a:lstStyle/>
          <a:p>
            <a:r>
              <a:rPr lang="ru-RU" sz="1225" spc="-1" dirty="0"/>
              <a:t>A4</a:t>
            </a:r>
          </a:p>
        </p:txBody>
      </p:sp>
    </p:spTree>
    <p:extLst>
      <p:ext uri="{BB962C8B-B14F-4D97-AF65-F5344CB8AC3E}">
        <p14:creationId xmlns:p14="http://schemas.microsoft.com/office/powerpoint/2010/main" val="355678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0E3F7C6-10BD-F7F1-84A2-ED730B37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Lecturers/Instructors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7D736-05EE-72EF-5E21-DA161BC05314}"/>
              </a:ext>
            </a:extLst>
          </p:cNvPr>
          <p:cNvSpPr txBox="1"/>
          <p:nvPr/>
        </p:nvSpPr>
        <p:spPr>
          <a:xfrm>
            <a:off x="3775580" y="960425"/>
            <a:ext cx="4070496" cy="25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strike="noStrike" spc="-1" dirty="0">
                <a:solidFill>
                  <a:schemeClr val="tx1"/>
                </a:solidFill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Oleg Bulichev</a:t>
            </a:r>
            <a:endParaRPr lang="ru-RU" sz="2800" b="0" strike="noStrike" spc="-1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b="0" strike="noStrike" spc="-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University </a:t>
            </a:r>
            <a:r>
              <a:rPr lang="ru-RU" sz="2400" b="0" strike="noStrike" spc="-1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Innopolis</a:t>
            </a:r>
            <a:endParaRPr lang="ru-RU" sz="24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b="0" strike="noStrike" spc="-1" dirty="0">
                <a:solidFill>
                  <a:srgbClr val="3333FF"/>
                </a:solidFill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o.bulichev@innopolis.ru</a:t>
            </a:r>
            <a:endParaRPr lang="ru-RU" sz="24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b="0" strike="noStrike" spc="-1" dirty="0">
                <a:solidFill>
                  <a:srgbClr val="3333FF"/>
                </a:solidFill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@Lupasic</a:t>
            </a:r>
            <a:endParaRPr lang="ru-RU" sz="2400" b="0" strike="noStrike" spc="-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FE018B-EA14-C17A-6166-4C21AE6FFAC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74460" y="960425"/>
            <a:ext cx="2301120" cy="25700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39064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20460-0FB8-EE4A-8175-3C1BC26C4D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91498" y="1151459"/>
            <a:ext cx="6298854" cy="270584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523500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C2D4107-3C6B-1B3B-C1BD-64FB7BDE872C}"/>
              </a:ext>
            </a:extLst>
          </p:cNvPr>
          <p:cNvGrpSpPr/>
          <p:nvPr/>
        </p:nvGrpSpPr>
        <p:grpSpPr>
          <a:xfrm>
            <a:off x="2377440" y="554354"/>
            <a:ext cx="6088339" cy="4034791"/>
            <a:chOff x="2430328" y="354125"/>
            <a:chExt cx="6200633" cy="4176212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90DC070-2AED-BAAF-A54B-713E8D54C065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2430328" y="354125"/>
              <a:ext cx="6200633" cy="4176212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0AF40E-97B9-B028-48D3-5FAB786C264F}"/>
                </a:ext>
              </a:extLst>
            </p:cNvPr>
            <p:cNvSpPr txBox="1"/>
            <p:nvPr/>
          </p:nvSpPr>
          <p:spPr>
            <a:xfrm>
              <a:off x="3425760" y="548607"/>
              <a:ext cx="1372394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Name                    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8EC84F-6F26-F306-A0AB-3E9D8FFACC47}"/>
                </a:ext>
              </a:extLst>
            </p:cNvPr>
            <p:cNvSpPr txBox="1"/>
            <p:nvPr/>
          </p:nvSpPr>
          <p:spPr>
            <a:xfrm>
              <a:off x="5658870" y="498395"/>
              <a:ext cx="1250904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Line                 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A4FC95-873F-EF9C-FEFE-421448E8519B}"/>
                </a:ext>
              </a:extLst>
            </p:cNvPr>
            <p:cNvSpPr txBox="1"/>
            <p:nvPr/>
          </p:nvSpPr>
          <p:spPr>
            <a:xfrm>
              <a:off x="7463091" y="449407"/>
              <a:ext cx="1064260" cy="236856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Thickness, mm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A2F9F7-C8D0-8756-052B-4B2EFF7A7179}"/>
                </a:ext>
              </a:extLst>
            </p:cNvPr>
            <p:cNvSpPr txBox="1"/>
            <p:nvPr/>
          </p:nvSpPr>
          <p:spPr>
            <a:xfrm>
              <a:off x="2978011" y="933896"/>
              <a:ext cx="1695958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Visible line          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C543C8-A96E-6C2A-3C8B-7914CB52FF25}"/>
                </a:ext>
              </a:extLst>
            </p:cNvPr>
            <p:cNvSpPr txBox="1"/>
            <p:nvPr/>
          </p:nvSpPr>
          <p:spPr>
            <a:xfrm>
              <a:off x="2974092" y="1230160"/>
              <a:ext cx="2179224" cy="382095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 dirty="0" err="1"/>
                <a:t>Thin</a:t>
              </a:r>
              <a:r>
                <a:rPr lang="ru-RU" sz="1225" spc="-1" dirty="0"/>
                <a:t> </a:t>
              </a:r>
              <a:r>
                <a:rPr lang="ru-RU" sz="1225" spc="-1" dirty="0" err="1"/>
                <a:t>line</a:t>
              </a:r>
              <a:r>
                <a:rPr lang="ru-RU" sz="1225" spc="-1" dirty="0"/>
                <a:t> (</a:t>
              </a:r>
              <a:r>
                <a:rPr lang="ru-RU" sz="1225" spc="-1" dirty="0" err="1"/>
                <a:t>hatching</a:t>
              </a:r>
              <a:r>
                <a:rPr lang="ru-RU" sz="1225" spc="-1" dirty="0"/>
                <a:t> of </a:t>
              </a:r>
              <a:r>
                <a:rPr lang="ru-RU" sz="1225" spc="-1" dirty="0" err="1"/>
                <a:t>section</a:t>
              </a:r>
              <a:r>
                <a:rPr lang="ru-RU" sz="1225" spc="-1" dirty="0"/>
                <a:t>, </a:t>
              </a:r>
              <a:br>
                <a:rPr sz="1225" dirty="0"/>
              </a:br>
              <a:r>
                <a:rPr lang="ru-RU" sz="1225" spc="-1" dirty="0" err="1"/>
                <a:t>dimension</a:t>
              </a:r>
              <a:r>
                <a:rPr lang="ru-RU" sz="1225" spc="-1" dirty="0"/>
                <a:t>, </a:t>
              </a:r>
              <a:r>
                <a:rPr lang="ru-RU" sz="1225" spc="-1" dirty="0" err="1"/>
                <a:t>extension</a:t>
              </a:r>
              <a:r>
                <a:rPr lang="ru-RU" sz="1225" spc="-1" dirty="0"/>
                <a:t>, </a:t>
              </a:r>
              <a:r>
                <a:rPr lang="ru-RU" sz="1225" spc="-1" dirty="0" err="1"/>
                <a:t>arrows</a:t>
              </a:r>
              <a:r>
                <a:rPr lang="ru-RU" sz="1225" spc="-1" dirty="0"/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9B8143-8352-CE81-34A8-77F4DFB55474}"/>
                </a:ext>
              </a:extLst>
            </p:cNvPr>
            <p:cNvSpPr txBox="1"/>
            <p:nvPr/>
          </p:nvSpPr>
          <p:spPr>
            <a:xfrm>
              <a:off x="2935269" y="1742684"/>
              <a:ext cx="1993314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 dirty="0" err="1"/>
                <a:t>Freehand</a:t>
              </a:r>
              <a:r>
                <a:rPr lang="ru-RU" sz="1225" spc="-1" dirty="0"/>
                <a:t> </a:t>
              </a:r>
              <a:r>
                <a:rPr lang="ru-RU" sz="1225" spc="-1" dirty="0" err="1"/>
                <a:t>line</a:t>
              </a:r>
              <a:r>
                <a:rPr lang="ru-RU" sz="1225" spc="-1" dirty="0"/>
                <a:t>                    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2BBF74-43E9-9D73-1D90-7409B1EA2150}"/>
                </a:ext>
              </a:extLst>
            </p:cNvPr>
            <p:cNvSpPr txBox="1"/>
            <p:nvPr/>
          </p:nvSpPr>
          <p:spPr>
            <a:xfrm>
              <a:off x="2975317" y="2115972"/>
              <a:ext cx="1776788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Hidden line                   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363CDA-7F8E-03FF-1919-BDFCCCE265E2}"/>
                </a:ext>
              </a:extLst>
            </p:cNvPr>
            <p:cNvSpPr txBox="1"/>
            <p:nvPr/>
          </p:nvSpPr>
          <p:spPr>
            <a:xfrm>
              <a:off x="2965765" y="2539472"/>
              <a:ext cx="2005806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Dash-dotted line (thin)       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B217EE-435B-653E-B48B-D2BDFAC4AF32}"/>
                </a:ext>
              </a:extLst>
            </p:cNvPr>
            <p:cNvSpPr txBox="1"/>
            <p:nvPr/>
          </p:nvSpPr>
          <p:spPr>
            <a:xfrm>
              <a:off x="2952538" y="2862547"/>
              <a:ext cx="1770420" cy="349038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Dash-dotted line (thick)    </a:t>
              </a:r>
            </a:p>
            <a:p>
              <a:r>
                <a:rPr lang="ru-RU" sz="1225" spc="-1"/>
                <a:t>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95FAE7-5C9D-A3A4-5C89-0BF8E9D67D3F}"/>
                </a:ext>
              </a:extLst>
            </p:cNvPr>
            <p:cNvSpPr txBox="1"/>
            <p:nvPr/>
          </p:nvSpPr>
          <p:spPr>
            <a:xfrm>
              <a:off x="2955477" y="3348261"/>
              <a:ext cx="1952899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Line for section marking    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68431C-26D3-13CB-2986-A32B6C25DA4B}"/>
                </a:ext>
              </a:extLst>
            </p:cNvPr>
            <p:cNvSpPr txBox="1"/>
            <p:nvPr/>
          </p:nvSpPr>
          <p:spPr>
            <a:xfrm>
              <a:off x="2952538" y="3746777"/>
              <a:ext cx="2200778" cy="174642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/>
                <a:t>Long-break line                        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C7A46-8A84-2EA1-6F7D-373B9AA9458B}"/>
                </a:ext>
              </a:extLst>
            </p:cNvPr>
            <p:cNvSpPr txBox="1"/>
            <p:nvPr/>
          </p:nvSpPr>
          <p:spPr>
            <a:xfrm>
              <a:off x="2928044" y="4076465"/>
              <a:ext cx="2081492" cy="349038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r>
                <a:rPr lang="ru-RU" sz="1225" spc="-1" dirty="0"/>
                <a:t>Phantom </a:t>
              </a:r>
              <a:r>
                <a:rPr lang="ru-RU" sz="1225" spc="-1" dirty="0" err="1"/>
                <a:t>line</a:t>
              </a:r>
              <a:r>
                <a:rPr lang="ru-RU" sz="1225" spc="-1" dirty="0"/>
                <a:t>                           </a:t>
              </a:r>
            </a:p>
            <a:p>
              <a:endParaRPr lang="ru-RU" sz="1225" spc="-1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810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53A898-87D3-3433-92DE-AC4758FF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8" y="246731"/>
            <a:ext cx="5590476" cy="42095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2BD7D3-E822-AABE-3851-F9D952B9A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13" y="1172339"/>
            <a:ext cx="3244229" cy="51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3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E3ED55-4450-CDCF-DEBB-FAA907679CD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27436" y="870852"/>
            <a:ext cx="6159239" cy="1534054"/>
          </a:xfrm>
          <a:prstGeom prst="rect">
            <a:avLst/>
          </a:prstGeom>
          <a:ln w="0"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83BAB7B-4C00-B75F-C53B-F300BEA15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27436" y="2902622"/>
            <a:ext cx="6283668" cy="149584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57565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9B0AAD-1ED3-D15F-012B-0D02CDBFC62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054483" y="769370"/>
            <a:ext cx="5035034" cy="1394491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E57CE1-3321-D44A-9948-638C1850BF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5213" y="2163861"/>
            <a:ext cx="4657408" cy="2316955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70EB91-DAEF-EE28-7F26-8D887035CD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52980" y="2360707"/>
            <a:ext cx="3844385" cy="183799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4506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9B826C-2FAF-4F02-6ABB-452E829ACF1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91610" y="807645"/>
            <a:ext cx="5102816" cy="1742007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B98540-80A0-5F10-28B5-46E91E10592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7507" y="2618622"/>
            <a:ext cx="2115294" cy="186398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933249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2BFF7E-4CC4-A203-8D1B-D5C4BEA7E31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24375" y="1268396"/>
            <a:ext cx="4728304" cy="2472170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CC9005-336A-EE44-C83D-F9629FEE1FA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26827" y="970889"/>
            <a:ext cx="3634003" cy="3206721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32606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E6D646-BD45-F086-ABE4-3D7FE190DB1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99471" y="960425"/>
            <a:ext cx="3174166" cy="1416728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CD502-26A5-E0B5-F4DD-1D84E9231CB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73116" y="1057775"/>
            <a:ext cx="2127051" cy="2515770"/>
          </a:xfrm>
          <a:prstGeom prst="rect">
            <a:avLst/>
          </a:prstGeom>
          <a:ln w="0"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697969-32F2-6382-DE9D-79BB982F65A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24375" y="2766348"/>
            <a:ext cx="5287990" cy="161439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50015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C5C29F-D68F-9B4C-4A8F-D27245021A9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67902" y="1350238"/>
            <a:ext cx="6188876" cy="244302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2416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5978DC-9426-E3BC-D0DC-9AF7EC1399B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8276" y="994287"/>
            <a:ext cx="2270585" cy="1310179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9571BA-F7D3-F541-C4E9-F45A2CD1B3B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15113" y="892698"/>
            <a:ext cx="2187306" cy="1445631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1451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1611629" y="1595013"/>
            <a:ext cx="5920800" cy="85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Course goal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2857500" y="2286700"/>
            <a:ext cx="3429000" cy="151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 b="1"/>
              <a:t>To understand engineers:</a:t>
            </a:r>
            <a:r>
              <a:rPr lang="ru"/>
              <a:t> their problems and </a:t>
            </a:r>
            <a:br>
              <a:rPr lang="ru"/>
            </a:br>
            <a:r>
              <a:rPr lang="ru"/>
              <a:t>their terminology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by </a:t>
            </a:r>
            <a:r>
              <a:rPr lang="ru" i="1"/>
              <a:t>doing </a:t>
            </a:r>
            <a:r>
              <a:rPr lang="ru" b="1" i="1"/>
              <a:t>their </a:t>
            </a:r>
            <a:r>
              <a:rPr lang="ru" i="1"/>
              <a:t>job</a:t>
            </a:r>
            <a:r>
              <a:rPr lang="ru"/>
              <a:t> </a:t>
            </a:r>
            <a:br>
              <a:rPr lang="ru"/>
            </a:br>
            <a:r>
              <a:rPr lang="ru" i="1"/>
              <a:t>using </a:t>
            </a:r>
            <a:r>
              <a:rPr lang="ru" b="1" i="1"/>
              <a:t>their </a:t>
            </a:r>
            <a:r>
              <a:rPr lang="ru" i="1"/>
              <a:t>tools </a:t>
            </a:r>
            <a:endParaRPr i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528B4-C0D6-DE84-2231-79F8C297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271ED3-ABDA-035F-D414-A570962074D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34725" y="960425"/>
            <a:ext cx="4245774" cy="2293120"/>
          </a:xfrm>
          <a:prstGeom prst="rect">
            <a:avLst/>
          </a:prstGeom>
          <a:ln w="0"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F0560-60CF-B136-DEFF-4E46E99A3F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63531" y="2718848"/>
            <a:ext cx="3172941" cy="179368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866801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DAFFD-8B0A-88DC-D07F-F67E51B5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material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39F5F6-3F4E-114D-3A31-F85811F49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+mj-lt"/>
              <a:buAutoNum type="arabicPeriod"/>
            </a:pPr>
            <a:r>
              <a:rPr lang="ru-RU" dirty="0">
                <a:hlinkClick r:id="rId2"/>
              </a:rPr>
              <a:t>Исследование «американской» и «европейской» систем проецирования</a:t>
            </a:r>
            <a:endParaRPr lang="en-US" dirty="0"/>
          </a:p>
          <a:p>
            <a:pPr marL="571500" indent="-342900">
              <a:buFont typeface="+mj-lt"/>
              <a:buAutoNum type="arabicPeriod"/>
            </a:pPr>
            <a:r>
              <a:rPr lang="ru-RU" dirty="0">
                <a:hlinkClick r:id="rId3"/>
              </a:rPr>
              <a:t>Методы проецирования (</a:t>
            </a:r>
            <a:r>
              <a:rPr lang="en-US" dirty="0" err="1">
                <a:hlinkClick r:id="rId3"/>
              </a:rPr>
              <a:t>rus</a:t>
            </a:r>
            <a:r>
              <a:rPr lang="en-US" dirty="0">
                <a:hlinkClick r:id="rId3"/>
              </a:rPr>
              <a:t>)</a:t>
            </a:r>
            <a:endParaRPr lang="en-US" dirty="0"/>
          </a:p>
          <a:p>
            <a:pPr marL="571500" indent="-342900">
              <a:buFont typeface="+mj-lt"/>
              <a:buAutoNum type="arabicPeriod"/>
            </a:pPr>
            <a:r>
              <a:rPr lang="ru-RU" dirty="0">
                <a:hlinkClick r:id="rId4"/>
              </a:rPr>
              <a:t>Инженерная графика (</a:t>
            </a:r>
            <a:r>
              <a:rPr lang="en-US" dirty="0" err="1">
                <a:hlinkClick r:id="rId4"/>
              </a:rPr>
              <a:t>rus</a:t>
            </a:r>
            <a:r>
              <a:rPr lang="en-US" dirty="0">
                <a:hlinkClick r:id="rId4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384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body" idx="1"/>
          </p:nvPr>
        </p:nvSpPr>
        <p:spPr>
          <a:xfrm>
            <a:off x="2165252" y="2092925"/>
            <a:ext cx="3145200" cy="361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– Oleg Bulichev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2166675" y="1391450"/>
            <a:ext cx="5098500" cy="439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Deserve “A” grade!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1AF7D99-AC24-777F-C97A-AC171940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purpose and objectives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8C7557-28ED-A98A-8ADF-375F423F2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1" y="960477"/>
            <a:ext cx="7884899" cy="3405046"/>
          </a:xfrm>
        </p:spPr>
        <p:txBody>
          <a:bodyPr/>
          <a:lstStyle/>
          <a:p>
            <a:r>
              <a:rPr lang="en-US" dirty="0"/>
              <a:t>The development of any class of robots and the use of robots in industry requires the engineer to have knowledge and skills in:</a:t>
            </a:r>
          </a:p>
          <a:p>
            <a:endParaRPr lang="en-US" dirty="0"/>
          </a:p>
          <a:p>
            <a:r>
              <a:rPr lang="en-US" dirty="0"/>
              <a:t>- the ability to read engineering drawings, </a:t>
            </a:r>
          </a:p>
          <a:p>
            <a:r>
              <a:rPr lang="en-US" dirty="0"/>
              <a:t>- the analysis and synthesis of mechanisms, </a:t>
            </a:r>
          </a:p>
          <a:p>
            <a:r>
              <a:rPr lang="en-US" dirty="0"/>
              <a:t>- the dynamic calculation of mechanisms and machines, </a:t>
            </a:r>
          </a:p>
          <a:p>
            <a:r>
              <a:rPr lang="en-US" dirty="0"/>
              <a:t>- the calculation of strength and rigidity, </a:t>
            </a:r>
          </a:p>
          <a:p>
            <a:r>
              <a:rPr lang="en-US" dirty="0"/>
              <a:t>- the technological production processes,</a:t>
            </a:r>
          </a:p>
          <a:p>
            <a:r>
              <a:rPr lang="en-US" dirty="0"/>
              <a:t>- the work in modern CAD and CAE systems.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242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38366-B619-A9A6-E4A5-94C964EC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and organization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C3FAA8-15B5-57B8-985E-3A42B9F3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8" y="1400390"/>
            <a:ext cx="8550004" cy="23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CF5222-6720-39F3-32BB-B6A0DE10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criteria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59D670-8E3E-308A-88C7-2B662F422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1" y="960477"/>
            <a:ext cx="7480763" cy="35997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Criteria:</a:t>
            </a:r>
          </a:p>
          <a:p>
            <a:pPr>
              <a:lnSpc>
                <a:spcPct val="100000"/>
              </a:lnSpc>
            </a:pPr>
            <a:r>
              <a:rPr lang="en-US" dirty="0"/>
              <a:t>Research project: 40%. </a:t>
            </a:r>
          </a:p>
          <a:p>
            <a:pPr>
              <a:lnSpc>
                <a:spcPct val="100000"/>
              </a:lnSpc>
            </a:pPr>
            <a:r>
              <a:rPr lang="en-US" dirty="0"/>
              <a:t>Homework assignments: 30%</a:t>
            </a:r>
          </a:p>
          <a:p>
            <a:pPr>
              <a:lnSpc>
                <a:spcPct val="100000"/>
              </a:lnSpc>
            </a:pPr>
            <a:r>
              <a:rPr lang="en-US" dirty="0"/>
              <a:t>Final Exam: 30% </a:t>
            </a:r>
          </a:p>
          <a:p>
            <a:pPr>
              <a:lnSpc>
                <a:spcPct val="100000"/>
              </a:lnSpc>
            </a:pPr>
            <a:r>
              <a:rPr lang="en-US" b="1" dirty="0"/>
              <a:t>Late policy: </a:t>
            </a:r>
            <a:r>
              <a:rPr lang="en-US" dirty="0"/>
              <a:t>-50% of </a:t>
            </a:r>
            <a:r>
              <a:rPr lang="en-US"/>
              <a:t>max grade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b="1" dirty="0"/>
              <a:t>The scale:</a:t>
            </a:r>
          </a:p>
          <a:p>
            <a:pPr>
              <a:lnSpc>
                <a:spcPct val="100000"/>
              </a:lnSpc>
            </a:pPr>
            <a:r>
              <a:rPr lang="en-US" dirty="0"/>
              <a:t>A: 85.00-100%</a:t>
            </a:r>
          </a:p>
          <a:p>
            <a:pPr>
              <a:lnSpc>
                <a:spcPct val="100000"/>
              </a:lnSpc>
            </a:pPr>
            <a:r>
              <a:rPr lang="en-US" dirty="0"/>
              <a:t>B: 65.00-84.99%</a:t>
            </a:r>
          </a:p>
          <a:p>
            <a:pPr>
              <a:lnSpc>
                <a:spcPct val="100000"/>
              </a:lnSpc>
            </a:pPr>
            <a:r>
              <a:rPr lang="en-US" dirty="0"/>
              <a:t>C: 50.00-64.99%</a:t>
            </a:r>
          </a:p>
          <a:p>
            <a:pPr>
              <a:lnSpc>
                <a:spcPct val="100000"/>
              </a:lnSpc>
            </a:pPr>
            <a:r>
              <a:rPr lang="en-US" dirty="0"/>
              <a:t>Failed: 0-49.99% or less than 50% by any criterion, Project should be implemented in hardware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80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92C08-1571-3CD5-B59B-C5673DF5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FE98F4-9F11-59F2-5E6E-872FB91F4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2" y="960477"/>
            <a:ext cx="7884900" cy="2562300"/>
          </a:xfrm>
        </p:spPr>
        <p:txBody>
          <a:bodyPr/>
          <a:lstStyle/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project covers the main stages of the development of the mechanism: idea, synthesis and analysis of kinematics, analysis of dynamics, design, manufacture, verification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 gives you 40%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 defense will be organized as a conference at the end of the course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Ideal project = results can be presented at international conferences or published in international journals</a:t>
            </a: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72D870-594B-31E7-0625-E2A601FA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476" y="2880568"/>
            <a:ext cx="4129455" cy="17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2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4706CE40-B394-0F38-F9F1-F5888208B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another slides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87255B-C041-C4FE-C54E-B6BB5674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about project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9546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698</Words>
  <Application>Microsoft Office PowerPoint</Application>
  <PresentationFormat>Экран (16:9)</PresentationFormat>
  <Paragraphs>211</Paragraphs>
  <Slides>42</Slides>
  <Notes>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Open Sans SemiBold</vt:lpstr>
      <vt:lpstr>Arial</vt:lpstr>
      <vt:lpstr>Open Sans</vt:lpstr>
      <vt:lpstr>Open Sans Light</vt:lpstr>
      <vt:lpstr>Тема Office</vt:lpstr>
      <vt:lpstr>Mechanics and machines, Lecture 1 </vt:lpstr>
      <vt:lpstr>General information and course outline </vt:lpstr>
      <vt:lpstr>Lecturers/Instructors</vt:lpstr>
      <vt:lpstr>Course goal</vt:lpstr>
      <vt:lpstr>Course purpose and objectives</vt:lpstr>
      <vt:lpstr>Course outline and organization</vt:lpstr>
      <vt:lpstr>Grading criteria</vt:lpstr>
      <vt:lpstr>Research Project</vt:lpstr>
      <vt:lpstr>Information about project</vt:lpstr>
      <vt:lpstr>Engineering drawings </vt:lpstr>
      <vt:lpstr>Projections</vt:lpstr>
      <vt:lpstr>Projections</vt:lpstr>
      <vt:lpstr>Parallel and perspective projections</vt:lpstr>
      <vt:lpstr>Axonometric projections</vt:lpstr>
      <vt:lpstr>Axonometric projections</vt:lpstr>
      <vt:lpstr>Parallel projections</vt:lpstr>
      <vt:lpstr>Parallel and perspective projections</vt:lpstr>
      <vt:lpstr>Parallel and perspective projections</vt:lpstr>
      <vt:lpstr>Презентация PowerPoint</vt:lpstr>
      <vt:lpstr>Orthographic Multiview projections</vt:lpstr>
      <vt:lpstr>Orthographic Multiview projections</vt:lpstr>
      <vt:lpstr>Orthographic Multiview projections</vt:lpstr>
      <vt:lpstr>Orthographic Multiview projections</vt:lpstr>
      <vt:lpstr>Orthographic Multiview projections</vt:lpstr>
      <vt:lpstr>Orthographic multiview projections </vt:lpstr>
      <vt:lpstr>Orthographic multiview projections </vt:lpstr>
      <vt:lpstr>Classification of some 3D projections</vt:lpstr>
      <vt:lpstr>Standards</vt:lpstr>
      <vt:lpstr>Standards</vt:lpstr>
      <vt:lpstr>Standards</vt:lpstr>
      <vt:lpstr>Standards</vt:lpstr>
      <vt:lpstr>Презентация PowerPoint</vt:lpstr>
      <vt:lpstr>Standards</vt:lpstr>
      <vt:lpstr>Standards</vt:lpstr>
      <vt:lpstr>Standards</vt:lpstr>
      <vt:lpstr>Standards</vt:lpstr>
      <vt:lpstr>Standards</vt:lpstr>
      <vt:lpstr>Standards</vt:lpstr>
      <vt:lpstr>Standards</vt:lpstr>
      <vt:lpstr>Standards</vt:lpstr>
      <vt:lpstr>Reference material</vt:lpstr>
      <vt:lpstr>Deserve “A” grade!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Mechanics and machines, Lecture 1 </dc:title>
  <dc:creator>Oleg Bulichev</dc:creator>
  <cp:lastModifiedBy>Oleg Bulichev</cp:lastModifiedBy>
  <cp:revision>12</cp:revision>
  <dcterms:modified xsi:type="dcterms:W3CDTF">2023-02-17T10:45:00Z</dcterms:modified>
</cp:coreProperties>
</file>